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57" r:id="rId3"/>
    <p:sldId id="262" r:id="rId4"/>
    <p:sldId id="266" r:id="rId5"/>
    <p:sldId id="272" r:id="rId6"/>
    <p:sldId id="259" r:id="rId7"/>
    <p:sldId id="267" r:id="rId8"/>
    <p:sldId id="271" r:id="rId9"/>
    <p:sldId id="260" r:id="rId10"/>
    <p:sldId id="261" r:id="rId11"/>
    <p:sldId id="274" r:id="rId12"/>
    <p:sldId id="275" r:id="rId13"/>
    <p:sldId id="273" r:id="rId14"/>
  </p:sldIdLst>
  <p:sldSz cx="12192000" cy="6858000"/>
  <p:notesSz cx="6797675" cy="9926638"/>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AA2FC082-3837-452D-9182-E4CFBAD5E9A9}" type="datetimeFigureOut">
              <a:rPr lang="nl-BE" smtClean="0"/>
              <a:t>13/12/2016</a:t>
            </a:fld>
            <a:endParaRPr lang="nl-BE"/>
          </a:p>
        </p:txBody>
      </p:sp>
      <p:sp>
        <p:nvSpPr>
          <p:cNvPr id="4" name="Tijdelijke aanduiding voor voettekst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nl-BE"/>
          </a:p>
        </p:txBody>
      </p:sp>
      <p:sp>
        <p:nvSpPr>
          <p:cNvPr id="5" name="Tijdelijke aanduiding voor dia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2474D5CF-8ED7-493A-8385-1BBAAC72503A}" type="slidenum">
              <a:rPr lang="nl-BE" smtClean="0"/>
              <a:t>‹nr.›</a:t>
            </a:fld>
            <a:endParaRPr lang="nl-BE"/>
          </a:p>
        </p:txBody>
      </p:sp>
    </p:spTree>
    <p:extLst>
      <p:ext uri="{BB962C8B-B14F-4D97-AF65-F5344CB8AC3E}">
        <p14:creationId xmlns:p14="http://schemas.microsoft.com/office/powerpoint/2010/main" val="2939984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F3C204F-217D-4A80-8705-DABCC31F3BC2}" type="datetimeFigureOut">
              <a:rPr lang="nl-BE" smtClean="0"/>
              <a:t>13/12/2016</a:t>
            </a:fld>
            <a:endParaRPr lang="nl-BE"/>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2A412C6-0300-4C43-871C-A112D5A31DD5}" type="slidenum">
              <a:rPr lang="nl-BE" smtClean="0"/>
              <a:t>‹nr.›</a:t>
            </a:fld>
            <a:endParaRPr lang="nl-BE"/>
          </a:p>
        </p:txBody>
      </p:sp>
    </p:spTree>
    <p:extLst>
      <p:ext uri="{BB962C8B-B14F-4D97-AF65-F5344CB8AC3E}">
        <p14:creationId xmlns:p14="http://schemas.microsoft.com/office/powerpoint/2010/main" val="693997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22A412C6-0300-4C43-871C-A112D5A31DD5}" type="slidenum">
              <a:rPr lang="nl-BE" smtClean="0"/>
              <a:t>1</a:t>
            </a:fld>
            <a:endParaRPr lang="nl-BE"/>
          </a:p>
        </p:txBody>
      </p:sp>
    </p:spTree>
    <p:extLst>
      <p:ext uri="{BB962C8B-B14F-4D97-AF65-F5344CB8AC3E}">
        <p14:creationId xmlns:p14="http://schemas.microsoft.com/office/powerpoint/2010/main" val="3149484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76DB4367-8521-4E82-9BBB-60A710BE8158}" type="datetime1">
              <a:rPr lang="nl-BE" smtClean="0"/>
              <a:t>13/12/2016</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E35DBD44-7697-4AC7-A5BA-679051CBA18C}" type="slidenum">
              <a:rPr lang="nl-BE" smtClean="0"/>
              <a:t>‹nr.›</a:t>
            </a:fld>
            <a:endParaRPr lang="nl-BE"/>
          </a:p>
        </p:txBody>
      </p:sp>
    </p:spTree>
    <p:extLst>
      <p:ext uri="{BB962C8B-B14F-4D97-AF65-F5344CB8AC3E}">
        <p14:creationId xmlns:p14="http://schemas.microsoft.com/office/powerpoint/2010/main" val="1171472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6AE1D5E5-1F94-4814-ABE8-4F9323C47985}" type="datetime1">
              <a:rPr lang="nl-BE" smtClean="0"/>
              <a:t>13/12/2016</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E35DBD44-7697-4AC7-A5BA-679051CBA18C}" type="slidenum">
              <a:rPr lang="nl-BE" smtClean="0"/>
              <a:t>‹nr.›</a:t>
            </a:fld>
            <a:endParaRPr lang="nl-BE"/>
          </a:p>
        </p:txBody>
      </p:sp>
    </p:spTree>
    <p:extLst>
      <p:ext uri="{BB962C8B-B14F-4D97-AF65-F5344CB8AC3E}">
        <p14:creationId xmlns:p14="http://schemas.microsoft.com/office/powerpoint/2010/main" val="371680063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6AE1D5E5-1F94-4814-ABE8-4F9323C47985}" type="datetime1">
              <a:rPr lang="nl-BE" smtClean="0"/>
              <a:t>13/12/2016</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E35DBD44-7697-4AC7-A5BA-679051CBA18C}" type="slidenum">
              <a:rPr lang="nl-BE" smtClean="0"/>
              <a:t>‹nr.›</a:t>
            </a:fld>
            <a:endParaRPr lang="nl-B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40394379"/>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6AE1D5E5-1F94-4814-ABE8-4F9323C47985}" type="datetime1">
              <a:rPr lang="nl-BE" smtClean="0"/>
              <a:t>13/12/2016</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E35DBD44-7697-4AC7-A5BA-679051CBA18C}" type="slidenum">
              <a:rPr lang="nl-BE" smtClean="0"/>
              <a:t>‹nr.›</a:t>
            </a:fld>
            <a:endParaRPr lang="nl-BE"/>
          </a:p>
        </p:txBody>
      </p:sp>
    </p:spTree>
    <p:extLst>
      <p:ext uri="{BB962C8B-B14F-4D97-AF65-F5344CB8AC3E}">
        <p14:creationId xmlns:p14="http://schemas.microsoft.com/office/powerpoint/2010/main" val="21392358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6AE1D5E5-1F94-4814-ABE8-4F9323C47985}" type="datetime1">
              <a:rPr lang="nl-BE" smtClean="0"/>
              <a:t>13/12/2016</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E35DBD44-7697-4AC7-A5BA-679051CBA18C}" type="slidenum">
              <a:rPr lang="nl-BE" smtClean="0"/>
              <a:t>‹nr.›</a:t>
            </a:fld>
            <a:endParaRPr lang="nl-B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12874858"/>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6AE1D5E5-1F94-4814-ABE8-4F9323C47985}" type="datetime1">
              <a:rPr lang="nl-BE" smtClean="0"/>
              <a:t>13/12/2016</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E35DBD44-7697-4AC7-A5BA-679051CBA18C}" type="slidenum">
              <a:rPr lang="nl-BE" smtClean="0"/>
              <a:t>‹nr.›</a:t>
            </a:fld>
            <a:endParaRPr lang="nl-BE"/>
          </a:p>
        </p:txBody>
      </p:sp>
    </p:spTree>
    <p:extLst>
      <p:ext uri="{BB962C8B-B14F-4D97-AF65-F5344CB8AC3E}">
        <p14:creationId xmlns:p14="http://schemas.microsoft.com/office/powerpoint/2010/main" val="265533636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151757C4-CC29-4B14-B124-47017C9B0DE7}" type="datetime1">
              <a:rPr lang="nl-BE" smtClean="0"/>
              <a:t>13/12/2016</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E35DBD44-7697-4AC7-A5BA-679051CBA18C}" type="slidenum">
              <a:rPr lang="nl-BE" smtClean="0"/>
              <a:t>‹nr.›</a:t>
            </a:fld>
            <a:endParaRPr lang="nl-BE"/>
          </a:p>
        </p:txBody>
      </p:sp>
    </p:spTree>
    <p:extLst>
      <p:ext uri="{BB962C8B-B14F-4D97-AF65-F5344CB8AC3E}">
        <p14:creationId xmlns:p14="http://schemas.microsoft.com/office/powerpoint/2010/main" val="5263853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23349B1-C133-46D2-8336-31D03808FA09}" type="datetime1">
              <a:rPr lang="nl-BE" smtClean="0"/>
              <a:t>13/12/2016</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E35DBD44-7697-4AC7-A5BA-679051CBA18C}" type="slidenum">
              <a:rPr lang="nl-BE" smtClean="0"/>
              <a:t>‹nr.›</a:t>
            </a:fld>
            <a:endParaRPr lang="nl-BE"/>
          </a:p>
        </p:txBody>
      </p:sp>
    </p:spTree>
    <p:extLst>
      <p:ext uri="{BB962C8B-B14F-4D97-AF65-F5344CB8AC3E}">
        <p14:creationId xmlns:p14="http://schemas.microsoft.com/office/powerpoint/2010/main" val="3573559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C4EA569C-5095-4A69-BF31-0581293220A8}" type="datetime1">
              <a:rPr lang="nl-BE" smtClean="0"/>
              <a:t>13/12/2016</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E35DBD44-7697-4AC7-A5BA-679051CBA18C}" type="slidenum">
              <a:rPr lang="nl-BE" smtClean="0"/>
              <a:t>‹nr.›</a:t>
            </a:fld>
            <a:endParaRPr lang="nl-BE"/>
          </a:p>
        </p:txBody>
      </p:sp>
    </p:spTree>
    <p:extLst>
      <p:ext uri="{BB962C8B-B14F-4D97-AF65-F5344CB8AC3E}">
        <p14:creationId xmlns:p14="http://schemas.microsoft.com/office/powerpoint/2010/main" val="79761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662A6DEB-6698-43F1-9701-50C65DD6DE48}" type="datetime1">
              <a:rPr lang="nl-BE" smtClean="0"/>
              <a:t>13/12/2016</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E35DBD44-7697-4AC7-A5BA-679051CBA18C}" type="slidenum">
              <a:rPr lang="nl-BE" smtClean="0"/>
              <a:t>‹nr.›</a:t>
            </a:fld>
            <a:endParaRPr lang="nl-BE"/>
          </a:p>
        </p:txBody>
      </p:sp>
    </p:spTree>
    <p:extLst>
      <p:ext uri="{BB962C8B-B14F-4D97-AF65-F5344CB8AC3E}">
        <p14:creationId xmlns:p14="http://schemas.microsoft.com/office/powerpoint/2010/main" val="645661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8723F54-C8DA-49A3-8A4F-117E428EA0C0}" type="datetime1">
              <a:rPr lang="nl-BE" smtClean="0"/>
              <a:t>13/12/2016</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E35DBD44-7697-4AC7-A5BA-679051CBA18C}" type="slidenum">
              <a:rPr lang="nl-BE" smtClean="0"/>
              <a:t>‹nr.›</a:t>
            </a:fld>
            <a:endParaRPr lang="nl-BE"/>
          </a:p>
        </p:txBody>
      </p:sp>
    </p:spTree>
    <p:extLst>
      <p:ext uri="{BB962C8B-B14F-4D97-AF65-F5344CB8AC3E}">
        <p14:creationId xmlns:p14="http://schemas.microsoft.com/office/powerpoint/2010/main" val="3617038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5A587969-BB7E-43CB-98DF-827BBA7A7066}" type="datetime1">
              <a:rPr lang="nl-BE" smtClean="0"/>
              <a:t>13/12/2016</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E35DBD44-7697-4AC7-A5BA-679051CBA18C}" type="slidenum">
              <a:rPr lang="nl-BE" smtClean="0"/>
              <a:t>‹nr.›</a:t>
            </a:fld>
            <a:endParaRPr lang="nl-BE"/>
          </a:p>
        </p:txBody>
      </p:sp>
    </p:spTree>
    <p:extLst>
      <p:ext uri="{BB962C8B-B14F-4D97-AF65-F5344CB8AC3E}">
        <p14:creationId xmlns:p14="http://schemas.microsoft.com/office/powerpoint/2010/main" val="2824973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24D9AFB1-6D0C-4E0A-BE09-032F8FDCF2C8}" type="datetime1">
              <a:rPr lang="nl-BE" smtClean="0"/>
              <a:t>13/12/2016</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E35DBD44-7697-4AC7-A5BA-679051CBA18C}" type="slidenum">
              <a:rPr lang="nl-BE" smtClean="0"/>
              <a:t>‹nr.›</a:t>
            </a:fld>
            <a:endParaRPr lang="nl-BE"/>
          </a:p>
        </p:txBody>
      </p:sp>
    </p:spTree>
    <p:extLst>
      <p:ext uri="{BB962C8B-B14F-4D97-AF65-F5344CB8AC3E}">
        <p14:creationId xmlns:p14="http://schemas.microsoft.com/office/powerpoint/2010/main" val="219203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CFE18D-A13A-4CA2-820D-A38FA37C0D0B}" type="datetime1">
              <a:rPr lang="nl-BE" smtClean="0"/>
              <a:t>13/12/2016</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E35DBD44-7697-4AC7-A5BA-679051CBA18C}" type="slidenum">
              <a:rPr lang="nl-BE" smtClean="0"/>
              <a:t>‹nr.›</a:t>
            </a:fld>
            <a:endParaRPr lang="nl-BE"/>
          </a:p>
        </p:txBody>
      </p:sp>
    </p:spTree>
    <p:extLst>
      <p:ext uri="{BB962C8B-B14F-4D97-AF65-F5344CB8AC3E}">
        <p14:creationId xmlns:p14="http://schemas.microsoft.com/office/powerpoint/2010/main" val="1808831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8E7D0F83-DAFE-4B6F-9A69-5DAF54B860F8}" type="datetime1">
              <a:rPr lang="nl-BE" smtClean="0"/>
              <a:t>13/12/2016</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E35DBD44-7697-4AC7-A5BA-679051CBA18C}" type="slidenum">
              <a:rPr lang="nl-BE" smtClean="0"/>
              <a:t>‹nr.›</a:t>
            </a:fld>
            <a:endParaRPr lang="nl-BE"/>
          </a:p>
        </p:txBody>
      </p:sp>
    </p:spTree>
    <p:extLst>
      <p:ext uri="{BB962C8B-B14F-4D97-AF65-F5344CB8AC3E}">
        <p14:creationId xmlns:p14="http://schemas.microsoft.com/office/powerpoint/2010/main" val="3635717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01B4309D-9020-4DAF-95F5-20335DBED11E}" type="datetime1">
              <a:rPr lang="nl-BE" smtClean="0"/>
              <a:t>13/12/2016</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E35DBD44-7697-4AC7-A5BA-679051CBA18C}" type="slidenum">
              <a:rPr lang="nl-BE" smtClean="0"/>
              <a:t>‹nr.›</a:t>
            </a:fld>
            <a:endParaRPr lang="nl-BE"/>
          </a:p>
        </p:txBody>
      </p:sp>
    </p:spTree>
    <p:extLst>
      <p:ext uri="{BB962C8B-B14F-4D97-AF65-F5344CB8AC3E}">
        <p14:creationId xmlns:p14="http://schemas.microsoft.com/office/powerpoint/2010/main" val="2875603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AE1D5E5-1F94-4814-ABE8-4F9323C47985}" type="datetime1">
              <a:rPr lang="nl-BE" smtClean="0"/>
              <a:t>13/12/2016</a:t>
            </a:fld>
            <a:endParaRPr lang="nl-B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B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35DBD44-7697-4AC7-A5BA-679051CBA18C}" type="slidenum">
              <a:rPr lang="nl-BE" smtClean="0"/>
              <a:t>‹nr.›</a:t>
            </a:fld>
            <a:endParaRPr lang="nl-BE"/>
          </a:p>
        </p:txBody>
      </p:sp>
    </p:spTree>
    <p:extLst>
      <p:ext uri="{BB962C8B-B14F-4D97-AF65-F5344CB8AC3E}">
        <p14:creationId xmlns:p14="http://schemas.microsoft.com/office/powerpoint/2010/main" val="19957746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info@vaskor.be" TargetMode="External"/><Relationship Id="rId2" Type="http://schemas.openxmlformats.org/officeDocument/2006/relationships/hyperlink" Target="http://www.vaskor.be/"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www.vlaamsartsensyndicaat.be/akkoord-en-sociaal-statuu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www.vlaamsartsensyndicaat.be/nieuwsbericht/minimumactiviteitsdrempel-2017-persbericht-bva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vlaamsartsensyndicaat.be/sites/default/files/43/Nationaal_Akkoord/Akoord_2016-2017/minimumactivteitsdrempels_2017.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07067" y="1153391"/>
            <a:ext cx="7766936" cy="2897445"/>
          </a:xfrm>
        </p:spPr>
        <p:txBody>
          <a:bodyPr>
            <a:normAutofit/>
          </a:bodyPr>
          <a:lstStyle/>
          <a:p>
            <a:r>
              <a:rPr lang="nl-BE" sz="1800" dirty="0" smtClean="0"/>
              <a:t>DECONVENTIONERING</a:t>
            </a:r>
            <a:br>
              <a:rPr lang="nl-BE" sz="1800" dirty="0" smtClean="0"/>
            </a:br>
            <a:r>
              <a:rPr lang="nl-BE" sz="1800" dirty="0"/>
              <a:t/>
            </a:r>
            <a:br>
              <a:rPr lang="nl-BE" sz="1800" dirty="0"/>
            </a:br>
            <a:r>
              <a:rPr lang="nl-BE" sz="1800" dirty="0" smtClean="0"/>
              <a:t>Akkoord 2016 – 2017</a:t>
            </a:r>
            <a:br>
              <a:rPr lang="nl-BE" sz="1800" dirty="0" smtClean="0"/>
            </a:br>
            <a:r>
              <a:rPr lang="nl-BE" sz="1800" dirty="0"/>
              <a:t/>
            </a:r>
            <a:br>
              <a:rPr lang="nl-BE" sz="1800" dirty="0"/>
            </a:br>
            <a:r>
              <a:rPr lang="nl-BE" sz="1800" dirty="0" smtClean="0"/>
              <a:t/>
            </a:r>
            <a:br>
              <a:rPr lang="nl-BE" sz="1800" dirty="0" smtClean="0"/>
            </a:br>
            <a:r>
              <a:rPr lang="nl-BE" sz="1800" dirty="0" smtClean="0"/>
              <a:t>Algemeen Stedelijk Ziekenhuis Aalst</a:t>
            </a:r>
            <a:br>
              <a:rPr lang="nl-BE" sz="1800" dirty="0" smtClean="0"/>
            </a:br>
            <a:r>
              <a:rPr lang="nl-BE" sz="1800" dirty="0" smtClean="0"/>
              <a:t>12 december 2016</a:t>
            </a:r>
            <a:endParaRPr lang="nl-BE" sz="1800" dirty="0"/>
          </a:p>
        </p:txBody>
      </p:sp>
      <p:sp>
        <p:nvSpPr>
          <p:cNvPr id="3" name="Ondertitel 2"/>
          <p:cNvSpPr>
            <a:spLocks noGrp="1"/>
          </p:cNvSpPr>
          <p:nvPr>
            <p:ph type="subTitle" idx="1"/>
          </p:nvPr>
        </p:nvSpPr>
        <p:spPr/>
        <p:txBody>
          <a:bodyPr>
            <a:normAutofit/>
          </a:bodyPr>
          <a:lstStyle/>
          <a:p>
            <a:r>
              <a:rPr lang="nl-BE" sz="1800" dirty="0" smtClean="0"/>
              <a:t>Mevr. M. Bogaert</a:t>
            </a:r>
          </a:p>
          <a:p>
            <a:r>
              <a:rPr lang="nl-BE" sz="1800" dirty="0" smtClean="0"/>
              <a:t>Juriste VAS - BVAS</a:t>
            </a:r>
            <a:endParaRPr lang="nl-BE" sz="1800" dirty="0"/>
          </a:p>
        </p:txBody>
      </p:sp>
      <p:sp>
        <p:nvSpPr>
          <p:cNvPr id="4" name="Tijdelijke aanduiding voor dianummer 3"/>
          <p:cNvSpPr>
            <a:spLocks noGrp="1"/>
          </p:cNvSpPr>
          <p:nvPr>
            <p:ph type="sldNum" sz="quarter" idx="12"/>
          </p:nvPr>
        </p:nvSpPr>
        <p:spPr/>
        <p:txBody>
          <a:bodyPr/>
          <a:lstStyle/>
          <a:p>
            <a:fld id="{E35DBD44-7697-4AC7-A5BA-679051CBA18C}" type="slidenum">
              <a:rPr lang="nl-BE" smtClean="0"/>
              <a:t>1</a:t>
            </a:fld>
            <a:endParaRPr lang="nl-BE"/>
          </a:p>
        </p:txBody>
      </p:sp>
      <p:pic>
        <p:nvPicPr>
          <p:cNvPr id="5" name="Afbeelding 4" descr="cid:image001.jpg@01CE39DC.94537990"/>
          <p:cNvPicPr/>
          <p:nvPr/>
        </p:nvPicPr>
        <p:blipFill>
          <a:blip r:embed="rId3">
            <a:extLst>
              <a:ext uri="{28A0092B-C50C-407E-A947-70E740481C1C}">
                <a14:useLocalDpi xmlns:a14="http://schemas.microsoft.com/office/drawing/2010/main" val="0"/>
              </a:ext>
            </a:extLst>
          </a:blip>
          <a:srcRect/>
          <a:stretch>
            <a:fillRect/>
          </a:stretch>
        </p:blipFill>
        <p:spPr bwMode="auto">
          <a:xfrm>
            <a:off x="359633" y="5257800"/>
            <a:ext cx="1504950" cy="819150"/>
          </a:xfrm>
          <a:prstGeom prst="rect">
            <a:avLst/>
          </a:prstGeom>
          <a:noFill/>
          <a:ln>
            <a:noFill/>
          </a:ln>
        </p:spPr>
      </p:pic>
    </p:spTree>
    <p:extLst>
      <p:ext uri="{BB962C8B-B14F-4D97-AF65-F5344CB8AC3E}">
        <p14:creationId xmlns:p14="http://schemas.microsoft.com/office/powerpoint/2010/main" val="2745615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sz="1800" i="1" u="sng" dirty="0"/>
              <a:t>3. U weigert het verlies van de index te aanvaarden</a:t>
            </a:r>
            <a:r>
              <a:rPr lang="nl-BE" sz="1800" dirty="0"/>
              <a:t/>
            </a:r>
            <a:br>
              <a:rPr lang="nl-BE" sz="1800" dirty="0"/>
            </a:br>
            <a:endParaRPr lang="nl-BE" sz="1800" dirty="0"/>
          </a:p>
        </p:txBody>
      </p:sp>
      <p:sp>
        <p:nvSpPr>
          <p:cNvPr id="3" name="Tijdelijke aanduiding voor inhoud 2"/>
          <p:cNvSpPr>
            <a:spLocks noGrp="1"/>
          </p:cNvSpPr>
          <p:nvPr>
            <p:ph idx="1"/>
          </p:nvPr>
        </p:nvSpPr>
        <p:spPr>
          <a:xfrm>
            <a:off x="864371" y="1734562"/>
            <a:ext cx="8596668" cy="3880773"/>
          </a:xfrm>
        </p:spPr>
        <p:txBody>
          <a:bodyPr>
            <a:normAutofit/>
          </a:bodyPr>
          <a:lstStyle/>
          <a:p>
            <a:pPr marL="0" indent="0">
              <a:buNone/>
            </a:pPr>
            <a:r>
              <a:rPr lang="nl-BE" sz="1800" dirty="0" smtClean="0"/>
              <a:t>Indien </a:t>
            </a:r>
            <a:r>
              <a:rPr lang="nl-BE" sz="1800" dirty="0"/>
              <a:t>u deze besparingsmaatregelen niet kan aanvaarden en ze wenst te compenseren door het vragen van een hoger ereloon dan de conventietarieven, dan kan u zich tussentijds </a:t>
            </a:r>
            <a:r>
              <a:rPr lang="nl-BE" sz="1800" dirty="0" err="1"/>
              <a:t>deconventioneren</a:t>
            </a:r>
            <a:r>
              <a:rPr lang="nl-BE" sz="1800" dirty="0"/>
              <a:t> voor het jaar 2017. In dat geval zal u in 2017 geen recht hebben op het RIZIV-voordeel dat voor volledig toegetreden artsen € 4.790 bedraagt en voor een partieel </a:t>
            </a:r>
            <a:r>
              <a:rPr lang="nl-BE" sz="1800" dirty="0" err="1"/>
              <a:t>geconventioneerd</a:t>
            </a:r>
            <a:r>
              <a:rPr lang="nl-BE" sz="1800" dirty="0"/>
              <a:t> artsen € 2.259. Anderzijds bent u in 2017 dan in principe niet gebonden aan de conventietarieven en mag u dus vrije tarieven rekenen.</a:t>
            </a:r>
          </a:p>
          <a:p>
            <a:pPr marL="0" indent="0">
              <a:buNone/>
            </a:pPr>
            <a:r>
              <a:rPr lang="nl-BE" sz="1800" dirty="0"/>
              <a:t>Ook in dit geval heeft u tijd </a:t>
            </a:r>
            <a:r>
              <a:rPr lang="nl-BE" sz="1800" b="1" dirty="0"/>
              <a:t>tot uiterlijk 14 december </a:t>
            </a:r>
            <a:r>
              <a:rPr lang="nl-BE" sz="1800" dirty="0"/>
              <a:t>om u te </a:t>
            </a:r>
            <a:r>
              <a:rPr lang="nl-BE" sz="1800" dirty="0" err="1"/>
              <a:t>deconventioneren</a:t>
            </a:r>
            <a:r>
              <a:rPr lang="nl-BE" sz="1800" dirty="0"/>
              <a:t> </a:t>
            </a:r>
            <a:r>
              <a:rPr lang="nl-BE" sz="1800" b="1" dirty="0"/>
              <a:t>via aangetekend schrijven </a:t>
            </a:r>
            <a:r>
              <a:rPr lang="nl-BE" sz="1800" dirty="0"/>
              <a:t>met de vermelding van uw motief: </a:t>
            </a:r>
            <a:r>
              <a:rPr lang="nl-BE" sz="1800" b="1" i="1" dirty="0"/>
              <a:t>“Verlies van index”</a:t>
            </a:r>
            <a:endParaRPr lang="nl-BE" sz="1800" dirty="0"/>
          </a:p>
          <a:p>
            <a:pPr marL="0" indent="0">
              <a:buNone/>
            </a:pPr>
            <a:endParaRPr lang="nl-BE" sz="1800" dirty="0"/>
          </a:p>
        </p:txBody>
      </p:sp>
      <p:sp>
        <p:nvSpPr>
          <p:cNvPr id="4" name="Tijdelijke aanduiding voor dianummer 3"/>
          <p:cNvSpPr>
            <a:spLocks noGrp="1"/>
          </p:cNvSpPr>
          <p:nvPr>
            <p:ph type="sldNum" sz="quarter" idx="12"/>
          </p:nvPr>
        </p:nvSpPr>
        <p:spPr/>
        <p:txBody>
          <a:bodyPr/>
          <a:lstStyle/>
          <a:p>
            <a:fld id="{E35DBD44-7697-4AC7-A5BA-679051CBA18C}" type="slidenum">
              <a:rPr lang="nl-BE" smtClean="0"/>
              <a:t>10</a:t>
            </a:fld>
            <a:endParaRPr lang="nl-BE"/>
          </a:p>
        </p:txBody>
      </p:sp>
    </p:spTree>
    <p:extLst>
      <p:ext uri="{BB962C8B-B14F-4D97-AF65-F5344CB8AC3E}">
        <p14:creationId xmlns:p14="http://schemas.microsoft.com/office/powerpoint/2010/main" val="166273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703118"/>
            <a:ext cx="8596668" cy="1320800"/>
          </a:xfrm>
        </p:spPr>
        <p:txBody>
          <a:bodyPr>
            <a:normAutofit/>
          </a:bodyPr>
          <a:lstStyle/>
          <a:p>
            <a:r>
              <a:rPr lang="nl-BE" sz="1800" u="sng" dirty="0" smtClean="0"/>
              <a:t>4. U weigert de besparingsmaatregelen die ingevoerd worden vanaf 01.01.2017  </a:t>
            </a:r>
            <a:endParaRPr lang="nl-BE" sz="1800" u="sng" dirty="0"/>
          </a:p>
        </p:txBody>
      </p:sp>
      <p:sp>
        <p:nvSpPr>
          <p:cNvPr id="3" name="Tijdelijke aanduiding voor inhoud 2"/>
          <p:cNvSpPr>
            <a:spLocks noGrp="1"/>
          </p:cNvSpPr>
          <p:nvPr>
            <p:ph idx="1"/>
          </p:nvPr>
        </p:nvSpPr>
        <p:spPr>
          <a:xfrm>
            <a:off x="677333" y="1363518"/>
            <a:ext cx="8757611" cy="5042969"/>
          </a:xfrm>
        </p:spPr>
        <p:txBody>
          <a:bodyPr>
            <a:normAutofit fontScale="92500" lnSpcReduction="20000"/>
          </a:bodyPr>
          <a:lstStyle/>
          <a:p>
            <a:r>
              <a:rPr lang="nl-BE" dirty="0"/>
              <a:t>Hieronder worden per deelrubriek de wijzigingen van sleutelletterwaarden op 1 januari voorgesteld.</a:t>
            </a:r>
          </a:p>
          <a:p>
            <a:pPr marL="0" indent="0">
              <a:buNone/>
            </a:pPr>
            <a:r>
              <a:rPr lang="nl-BE" dirty="0"/>
              <a:t>Dit in aanvulling van de reeds in de NCAZ van 24 oktober 2016 goedgekeurde </a:t>
            </a:r>
            <a:r>
              <a:rPr lang="nl-BE" b="1" dirty="0"/>
              <a:t>tijdelijke maatregelen </a:t>
            </a:r>
            <a:r>
              <a:rPr lang="nl-BE" dirty="0"/>
              <a:t>in afwachting van aanpassing nomenclatuur ter uitvoering van volgende </a:t>
            </a:r>
            <a:r>
              <a:rPr lang="nl-BE" dirty="0" err="1"/>
              <a:t>task</a:t>
            </a:r>
            <a:r>
              <a:rPr lang="nl-BE" dirty="0"/>
              <a:t> force maatregelen:</a:t>
            </a:r>
          </a:p>
          <a:p>
            <a:pPr lvl="1"/>
            <a:r>
              <a:rPr lang="nl-BE" sz="1400" dirty="0" err="1"/>
              <a:t>Task</a:t>
            </a:r>
            <a:r>
              <a:rPr lang="nl-BE" sz="1400" dirty="0"/>
              <a:t> force: cataract (nota NCAZ 2016/95 + </a:t>
            </a:r>
            <a:r>
              <a:rPr lang="nl-BE" sz="1400" dirty="0" err="1"/>
              <a:t>add</a:t>
            </a:r>
            <a:r>
              <a:rPr lang="nl-BE" sz="1400" dirty="0"/>
              <a:t>): -2,5 miljoen euro;</a:t>
            </a:r>
          </a:p>
          <a:p>
            <a:pPr lvl="1"/>
            <a:r>
              <a:rPr lang="nl-BE" sz="1400" dirty="0" err="1"/>
              <a:t>Task</a:t>
            </a:r>
            <a:r>
              <a:rPr lang="nl-BE" sz="1400" dirty="0"/>
              <a:t> force: CMV en toxoplasma </a:t>
            </a:r>
            <a:r>
              <a:rPr lang="nl-BE" sz="1400" dirty="0" err="1"/>
              <a:t>gondii</a:t>
            </a:r>
            <a:r>
              <a:rPr lang="nl-BE" sz="1400" dirty="0"/>
              <a:t> (nota NCAZ 2016/96 + </a:t>
            </a:r>
            <a:r>
              <a:rPr lang="nl-BE" sz="1400" dirty="0" err="1"/>
              <a:t>add</a:t>
            </a:r>
            <a:r>
              <a:rPr lang="nl-BE" sz="1400" dirty="0"/>
              <a:t>): -2,672 miljoen euro;</a:t>
            </a:r>
          </a:p>
          <a:p>
            <a:pPr lvl="1"/>
            <a:r>
              <a:rPr lang="nl-BE" sz="1400" dirty="0" err="1"/>
              <a:t>Task</a:t>
            </a:r>
            <a:r>
              <a:rPr lang="nl-BE" sz="1400" dirty="0"/>
              <a:t> force: Her2 (nota NCAZ 2016/97 + </a:t>
            </a:r>
            <a:r>
              <a:rPr lang="nl-BE" sz="1400" dirty="0" err="1"/>
              <a:t>add</a:t>
            </a:r>
            <a:r>
              <a:rPr lang="nl-BE" sz="1400" dirty="0"/>
              <a:t>): -2,197 miljoen euro;</a:t>
            </a:r>
          </a:p>
          <a:p>
            <a:pPr lvl="1"/>
            <a:r>
              <a:rPr lang="nl-BE" sz="1400" dirty="0" err="1"/>
              <a:t>Task</a:t>
            </a:r>
            <a:r>
              <a:rPr lang="nl-BE" sz="1400" dirty="0"/>
              <a:t> force: EKG en inspanningsproef (nota NCAZ 2016/98 + </a:t>
            </a:r>
            <a:r>
              <a:rPr lang="nl-BE" sz="1400" dirty="0" err="1"/>
              <a:t>add</a:t>
            </a:r>
            <a:r>
              <a:rPr lang="nl-BE" sz="1400" dirty="0"/>
              <a:t>): -2 miljoen euro;</a:t>
            </a:r>
          </a:p>
          <a:p>
            <a:pPr lvl="1"/>
            <a:r>
              <a:rPr lang="nl-BE" sz="1400" dirty="0" err="1"/>
              <a:t>Task</a:t>
            </a:r>
            <a:r>
              <a:rPr lang="nl-BE" sz="1400" dirty="0"/>
              <a:t> force: Gastro-enterologie (nota NCAZ 2016/99 + </a:t>
            </a:r>
            <a:r>
              <a:rPr lang="nl-BE" sz="1400" dirty="0" err="1"/>
              <a:t>add</a:t>
            </a:r>
            <a:r>
              <a:rPr lang="nl-BE" sz="1400" dirty="0"/>
              <a:t>): -4,4 miljoen euro;</a:t>
            </a:r>
          </a:p>
          <a:p>
            <a:pPr lvl="1"/>
            <a:r>
              <a:rPr lang="nl-BE" sz="1400" dirty="0" err="1"/>
              <a:t>Task</a:t>
            </a:r>
            <a:r>
              <a:rPr lang="nl-BE" sz="1400" dirty="0"/>
              <a:t> force: kleurenduplex (nota NCAZ 2016/100 + </a:t>
            </a:r>
            <a:r>
              <a:rPr lang="nl-BE" sz="1400" dirty="0" err="1"/>
              <a:t>add</a:t>
            </a:r>
            <a:r>
              <a:rPr lang="nl-BE" sz="1400" dirty="0"/>
              <a:t>): -1,682 miljoen euro;</a:t>
            </a:r>
          </a:p>
          <a:p>
            <a:pPr lvl="1"/>
            <a:r>
              <a:rPr lang="nl-BE" sz="1400" dirty="0" err="1"/>
              <a:t>Task</a:t>
            </a:r>
            <a:r>
              <a:rPr lang="nl-BE" sz="1400" dirty="0"/>
              <a:t> force: radiotherapie (nota NCAZ 2016/102 + </a:t>
            </a:r>
            <a:r>
              <a:rPr lang="nl-BE" sz="1400" dirty="0" err="1"/>
              <a:t>add</a:t>
            </a:r>
            <a:r>
              <a:rPr lang="nl-BE" sz="1400" dirty="0"/>
              <a:t>): -5 miljoen euro;</a:t>
            </a:r>
          </a:p>
          <a:p>
            <a:pPr lvl="1"/>
            <a:r>
              <a:rPr lang="nl-BE" sz="1400" dirty="0" err="1"/>
              <a:t>Task</a:t>
            </a:r>
            <a:r>
              <a:rPr lang="nl-BE" sz="1400" dirty="0"/>
              <a:t> force: </a:t>
            </a:r>
            <a:r>
              <a:rPr lang="nl-BE" sz="1400" dirty="0" err="1"/>
              <a:t>transthoracaal</a:t>
            </a:r>
            <a:r>
              <a:rPr lang="nl-BE" sz="1400" dirty="0"/>
              <a:t> echografisch bilan (nota NCAZ 2016/103 + </a:t>
            </a:r>
            <a:r>
              <a:rPr lang="nl-BE" sz="1400" dirty="0" err="1"/>
              <a:t>add</a:t>
            </a:r>
            <a:r>
              <a:rPr lang="nl-BE" sz="1400" dirty="0"/>
              <a:t>): -1,225 miljoen euro;</a:t>
            </a:r>
          </a:p>
          <a:p>
            <a:pPr lvl="1"/>
            <a:r>
              <a:rPr lang="nl-BE" sz="1400" dirty="0" err="1"/>
              <a:t>Task</a:t>
            </a:r>
            <a:r>
              <a:rPr lang="nl-BE" sz="1400" dirty="0"/>
              <a:t> force: </a:t>
            </a:r>
            <a:r>
              <a:rPr lang="nl-BE" sz="1400" dirty="0" err="1"/>
              <a:t>cardiotocografie</a:t>
            </a:r>
            <a:r>
              <a:rPr lang="nl-BE" sz="1400" dirty="0"/>
              <a:t> (nota NCAZ 2016/104 + </a:t>
            </a:r>
            <a:r>
              <a:rPr lang="nl-BE" sz="1400" dirty="0" err="1"/>
              <a:t>add</a:t>
            </a:r>
            <a:r>
              <a:rPr lang="nl-BE" sz="1400" dirty="0"/>
              <a:t>): -1,7 miljoen euro.</a:t>
            </a:r>
          </a:p>
          <a:p>
            <a:pPr marL="0" indent="0">
              <a:buNone/>
            </a:pPr>
            <a:r>
              <a:rPr lang="nl-BE" dirty="0"/>
              <a:t>In onderstaande lijst worden de bijkomende aanpassingen weergegeven, met eveneens een voorstel met betrekking tot de 2 laatste </a:t>
            </a:r>
            <a:r>
              <a:rPr lang="nl-BE" dirty="0" err="1"/>
              <a:t>task</a:t>
            </a:r>
            <a:r>
              <a:rPr lang="nl-BE" dirty="0"/>
              <a:t> force maatregelen:</a:t>
            </a:r>
          </a:p>
          <a:p>
            <a:pPr lvl="1"/>
            <a:r>
              <a:rPr lang="nl-BE" sz="1400" dirty="0" err="1"/>
              <a:t>Task</a:t>
            </a:r>
            <a:r>
              <a:rPr lang="nl-BE" sz="1400" dirty="0"/>
              <a:t> force: medische beeldvorming (nota NCAZ 2016/140): -5 miljoen euro.</a:t>
            </a:r>
          </a:p>
          <a:p>
            <a:pPr lvl="1"/>
            <a:r>
              <a:rPr lang="nl-BE" sz="1400" dirty="0" err="1"/>
              <a:t>Task</a:t>
            </a:r>
            <a:r>
              <a:rPr lang="nl-BE" sz="1400" dirty="0"/>
              <a:t> force: PCI (nota NCAZ 2016/141): -2,891 miljoen euro.</a:t>
            </a:r>
          </a:p>
          <a:p>
            <a:pPr marL="0" indent="0">
              <a:buNone/>
            </a:pPr>
            <a:endParaRPr lang="nl-BE" dirty="0"/>
          </a:p>
        </p:txBody>
      </p:sp>
      <p:sp>
        <p:nvSpPr>
          <p:cNvPr id="4" name="Tijdelijke aanduiding voor dianummer 3"/>
          <p:cNvSpPr>
            <a:spLocks noGrp="1"/>
          </p:cNvSpPr>
          <p:nvPr>
            <p:ph type="sldNum" sz="quarter" idx="12"/>
          </p:nvPr>
        </p:nvSpPr>
        <p:spPr/>
        <p:txBody>
          <a:bodyPr/>
          <a:lstStyle/>
          <a:p>
            <a:fld id="{E35DBD44-7697-4AC7-A5BA-679051CBA18C}" type="slidenum">
              <a:rPr lang="nl-BE" smtClean="0"/>
              <a:t>11</a:t>
            </a:fld>
            <a:endParaRPr lang="nl-BE"/>
          </a:p>
        </p:txBody>
      </p:sp>
    </p:spTree>
    <p:extLst>
      <p:ext uri="{BB962C8B-B14F-4D97-AF65-F5344CB8AC3E}">
        <p14:creationId xmlns:p14="http://schemas.microsoft.com/office/powerpoint/2010/main" val="2287602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a:p>
        </p:txBody>
      </p:sp>
      <p:sp>
        <p:nvSpPr>
          <p:cNvPr id="3" name="Tijdelijke aanduiding voor inhoud 2"/>
          <p:cNvSpPr>
            <a:spLocks noGrp="1"/>
          </p:cNvSpPr>
          <p:nvPr>
            <p:ph idx="1"/>
          </p:nvPr>
        </p:nvSpPr>
        <p:spPr/>
        <p:txBody>
          <a:bodyPr>
            <a:normAutofit lnSpcReduction="10000"/>
          </a:bodyPr>
          <a:lstStyle/>
          <a:p>
            <a:pPr marL="0" indent="0">
              <a:buNone/>
            </a:pPr>
            <a:r>
              <a:rPr lang="nl-BE" dirty="0"/>
              <a:t>Naast het indexverlies dat alle artsen treft, wordt er nog voor +/- 64 miljoen euro bespaard in verschillende specialistische disciplines, zoals de cardiologie, de gastro-enterologie, de gynaecologie, de medische beeldvorming, de klinische biologie... Slechts over +/- de helft van die besparing werd er onderhandeld. </a:t>
            </a:r>
          </a:p>
          <a:p>
            <a:pPr marL="0" indent="0">
              <a:buNone/>
            </a:pPr>
            <a:r>
              <a:rPr lang="nl-BE" dirty="0"/>
              <a:t>Indien u deze besparingsmaatregelen niet kan aanvaarden en ze wenst te compenseren door het vragen van een hoger ereloon dan de conventietarieven, dan kan u zich tussentijds </a:t>
            </a:r>
            <a:r>
              <a:rPr lang="nl-BE" dirty="0" err="1"/>
              <a:t>deconventioneren</a:t>
            </a:r>
            <a:r>
              <a:rPr lang="nl-BE" dirty="0"/>
              <a:t> voor het jaar 2017. In dat geval zal u in 2017 geen recht hebben op het RIZIV-voordeel dat voor volledig toegetreden artsen € 4.790 bedraagt en voor een partieel </a:t>
            </a:r>
            <a:r>
              <a:rPr lang="nl-BE" dirty="0" err="1"/>
              <a:t>geconventioneerd</a:t>
            </a:r>
            <a:r>
              <a:rPr lang="nl-BE" dirty="0"/>
              <a:t> artsen € 2.259. Anderzijds bent u in 2017 dan in principe niet gebonden aan de conventietarieven en mag u dus vrije tarieven rekenen.</a:t>
            </a:r>
          </a:p>
          <a:p>
            <a:pPr marL="0" indent="0">
              <a:buNone/>
            </a:pPr>
            <a:r>
              <a:rPr lang="nl-BE" dirty="0"/>
              <a:t>Ook in dit geval heeft u tijd </a:t>
            </a:r>
            <a:r>
              <a:rPr lang="nl-BE" b="1" dirty="0"/>
              <a:t>tot uiterlijk 14 december </a:t>
            </a:r>
            <a:r>
              <a:rPr lang="nl-BE" dirty="0"/>
              <a:t>om u te </a:t>
            </a:r>
            <a:r>
              <a:rPr lang="nl-BE" dirty="0" err="1"/>
              <a:t>deconventioneren</a:t>
            </a:r>
            <a:r>
              <a:rPr lang="nl-BE" dirty="0"/>
              <a:t> </a:t>
            </a:r>
            <a:r>
              <a:rPr lang="nl-BE" b="1" dirty="0"/>
              <a:t>via aangetekend schrijven </a:t>
            </a:r>
            <a:r>
              <a:rPr lang="nl-BE" dirty="0"/>
              <a:t>met de vermelding van uw motief: </a:t>
            </a:r>
            <a:r>
              <a:rPr lang="nl-BE" dirty="0" smtClean="0"/>
              <a:t>weigering besparingsmaatregel …………</a:t>
            </a:r>
            <a:endParaRPr lang="nl-BE" dirty="0"/>
          </a:p>
        </p:txBody>
      </p:sp>
      <p:sp>
        <p:nvSpPr>
          <p:cNvPr id="4" name="Tijdelijke aanduiding voor dianummer 3"/>
          <p:cNvSpPr>
            <a:spLocks noGrp="1"/>
          </p:cNvSpPr>
          <p:nvPr>
            <p:ph type="sldNum" sz="quarter" idx="12"/>
          </p:nvPr>
        </p:nvSpPr>
        <p:spPr/>
        <p:txBody>
          <a:bodyPr/>
          <a:lstStyle/>
          <a:p>
            <a:fld id="{E35DBD44-7697-4AC7-A5BA-679051CBA18C}" type="slidenum">
              <a:rPr lang="nl-BE" smtClean="0"/>
              <a:t>12</a:t>
            </a:fld>
            <a:endParaRPr lang="nl-BE"/>
          </a:p>
        </p:txBody>
      </p:sp>
    </p:spTree>
    <p:extLst>
      <p:ext uri="{BB962C8B-B14F-4D97-AF65-F5344CB8AC3E}">
        <p14:creationId xmlns:p14="http://schemas.microsoft.com/office/powerpoint/2010/main" val="3125261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599"/>
            <a:ext cx="8596668" cy="5796887"/>
          </a:xfrm>
        </p:spPr>
        <p:txBody>
          <a:bodyPr>
            <a:noAutofit/>
          </a:bodyPr>
          <a:lstStyle/>
          <a:p>
            <a:pPr algn="ctr"/>
            <a:r>
              <a:rPr lang="nl-BE" dirty="0" smtClean="0"/>
              <a:t>Voor meer informatie of </a:t>
            </a:r>
            <a:r>
              <a:rPr lang="nl-BE" smtClean="0"/>
              <a:t>vragen:</a:t>
            </a:r>
            <a:br>
              <a:rPr lang="nl-BE" smtClean="0"/>
            </a:br>
            <a:r>
              <a:rPr lang="nl-BE" smtClean="0"/>
              <a:t/>
            </a:r>
            <a:br>
              <a:rPr lang="nl-BE" smtClean="0"/>
            </a:br>
            <a:r>
              <a:rPr lang="nl-BE" smtClean="0">
                <a:hlinkClick r:id="rId2"/>
              </a:rPr>
              <a:t>www.vaskor.be</a:t>
            </a:r>
            <a:r>
              <a:rPr lang="nl-BE" smtClean="0"/>
              <a:t/>
            </a:r>
            <a:br>
              <a:rPr lang="nl-BE" smtClean="0"/>
            </a:br>
            <a:r>
              <a:rPr lang="nl-BE" smtClean="0">
                <a:hlinkClick r:id="rId3"/>
              </a:rPr>
              <a:t>info@vaskor.be</a:t>
            </a:r>
            <a:r>
              <a:rPr lang="nl-BE" smtClean="0"/>
              <a:t/>
            </a:r>
            <a:br>
              <a:rPr lang="nl-BE" smtClean="0"/>
            </a:br>
            <a:r>
              <a:rPr lang="nl-BE" smtClean="0"/>
              <a:t>056 </a:t>
            </a:r>
            <a:r>
              <a:rPr lang="nl-BE" dirty="0" smtClean="0"/>
              <a:t>21 05 08</a:t>
            </a:r>
            <a:r>
              <a:rPr lang="nl-BE" smtClean="0"/>
              <a:t/>
            </a:r>
            <a:br>
              <a:rPr lang="nl-BE" smtClean="0"/>
            </a:br>
            <a:r>
              <a:rPr lang="nl-BE" dirty="0"/>
              <a:t/>
            </a:r>
            <a:br>
              <a:rPr lang="nl-BE" dirty="0"/>
            </a:br>
            <a:r>
              <a:rPr lang="nl-BE" dirty="0" smtClean="0"/>
              <a:t/>
            </a:r>
            <a:br>
              <a:rPr lang="nl-BE" dirty="0" smtClean="0"/>
            </a:br>
            <a:r>
              <a:rPr lang="nl-BE" dirty="0" smtClean="0"/>
              <a:t>BEDANKT VOOR UW AANDACHT</a:t>
            </a:r>
            <a:endParaRPr lang="nl-BE" dirty="0"/>
          </a:p>
        </p:txBody>
      </p:sp>
      <p:sp>
        <p:nvSpPr>
          <p:cNvPr id="3" name="Tijdelijke aanduiding voor dianummer 2"/>
          <p:cNvSpPr>
            <a:spLocks noGrp="1"/>
          </p:cNvSpPr>
          <p:nvPr>
            <p:ph type="sldNum" sz="quarter" idx="12"/>
          </p:nvPr>
        </p:nvSpPr>
        <p:spPr/>
        <p:txBody>
          <a:bodyPr/>
          <a:lstStyle/>
          <a:p>
            <a:fld id="{E35DBD44-7697-4AC7-A5BA-679051CBA18C}" type="slidenum">
              <a:rPr lang="nl-BE" smtClean="0"/>
              <a:t>13</a:t>
            </a:fld>
            <a:endParaRPr lang="nl-BE"/>
          </a:p>
        </p:txBody>
      </p:sp>
    </p:spTree>
    <p:extLst>
      <p:ext uri="{BB962C8B-B14F-4D97-AF65-F5344CB8AC3E}">
        <p14:creationId xmlns:p14="http://schemas.microsoft.com/office/powerpoint/2010/main" val="1385472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a:p>
        </p:txBody>
      </p:sp>
      <p:sp>
        <p:nvSpPr>
          <p:cNvPr id="3" name="Tijdelijke aanduiding voor inhoud 2"/>
          <p:cNvSpPr>
            <a:spLocks noGrp="1"/>
          </p:cNvSpPr>
          <p:nvPr>
            <p:ph idx="1"/>
          </p:nvPr>
        </p:nvSpPr>
        <p:spPr/>
        <p:txBody>
          <a:bodyPr>
            <a:normAutofit/>
          </a:bodyPr>
          <a:lstStyle/>
          <a:p>
            <a:pPr marL="0" indent="0">
              <a:buNone/>
            </a:pPr>
            <a:r>
              <a:rPr lang="nl-BE" sz="1800" dirty="0"/>
              <a:t>Het </a:t>
            </a:r>
            <a:r>
              <a:rPr lang="nl-BE" sz="1800" dirty="0">
                <a:hlinkClick r:id="rId2"/>
              </a:rPr>
              <a:t>Nationaal akkoord artsen-ziekenfondsen</a:t>
            </a:r>
            <a:r>
              <a:rPr lang="nl-BE" sz="1800" dirty="0"/>
              <a:t> werd afgesloten op 22 december 2015 voor een termijn van 2 jaar, 2016-2017</a:t>
            </a:r>
            <a:r>
              <a:rPr lang="nl-BE" sz="1800" dirty="0" smtClean="0"/>
              <a:t>. (BS 27.01.2016)</a:t>
            </a:r>
            <a:endParaRPr lang="nl-BE" sz="1800" dirty="0"/>
          </a:p>
          <a:p>
            <a:pPr marL="0" indent="0">
              <a:buNone/>
            </a:pPr>
            <a:r>
              <a:rPr lang="nl-BE" sz="1800" dirty="0"/>
              <a:t> </a:t>
            </a:r>
          </a:p>
          <a:p>
            <a:pPr marL="0" indent="0">
              <a:buNone/>
            </a:pPr>
            <a:r>
              <a:rPr lang="nl-BE" sz="1800" u="sng" dirty="0"/>
              <a:t>Indien u zich in het verleden binnen dertig dagen na publicatie van het akkoord reeds </a:t>
            </a:r>
            <a:r>
              <a:rPr lang="nl-BE" sz="1800" u="sng" dirty="0" err="1"/>
              <a:t>gedeconventioneerd</a:t>
            </a:r>
            <a:r>
              <a:rPr lang="nl-BE" sz="1800" u="sng" dirty="0"/>
              <a:t> hebt</a:t>
            </a:r>
            <a:r>
              <a:rPr lang="nl-BE" sz="1800" dirty="0"/>
              <a:t>, dan bent u in principe </a:t>
            </a:r>
            <a:r>
              <a:rPr lang="nl-BE" sz="1800" dirty="0" err="1"/>
              <a:t>gedeconventioneerd</a:t>
            </a:r>
            <a:r>
              <a:rPr lang="nl-BE" sz="1800" dirty="0"/>
              <a:t> voor de volledige duur van het akkoord en dient u aldus geen bijkomende stappen te ondernemen voor het jaar 2017.</a:t>
            </a:r>
          </a:p>
          <a:p>
            <a:pPr marL="0" indent="0">
              <a:buNone/>
            </a:pPr>
            <a:r>
              <a:rPr lang="nl-BE" sz="1800" u="sng" dirty="0"/>
              <a:t>Bent u evenwel volledig of gedeeltelijk toegetreden tot het akkoord artsen-ziekenfondsen,</a:t>
            </a:r>
            <a:r>
              <a:rPr lang="nl-BE" sz="1800" dirty="0"/>
              <a:t> dan bestaat de mogelijkheid om tussentijds uit de conventie te stappen voor het jaar 2017. Uw toetreding tot het akkoord kan u nog tot </a:t>
            </a:r>
            <a:r>
              <a:rPr lang="nl-BE" sz="1800" i="1" dirty="0"/>
              <a:t>ten laatste woensdag 14 december 2016</a:t>
            </a:r>
            <a:r>
              <a:rPr lang="nl-BE" sz="1800" dirty="0"/>
              <a:t> </a:t>
            </a:r>
            <a:r>
              <a:rPr lang="nl-BE" sz="1800" i="1" dirty="0"/>
              <a:t>per aangetekende brief</a:t>
            </a:r>
            <a:r>
              <a:rPr lang="nl-BE" sz="1800" dirty="0"/>
              <a:t> opzeggen met vermelding van uw motief.</a:t>
            </a:r>
          </a:p>
          <a:p>
            <a:pPr marL="0" indent="0">
              <a:buNone/>
            </a:pPr>
            <a:endParaRPr lang="nl-BE" sz="1800" dirty="0"/>
          </a:p>
        </p:txBody>
      </p:sp>
      <p:sp>
        <p:nvSpPr>
          <p:cNvPr id="4" name="Tijdelijke aanduiding voor dianummer 3"/>
          <p:cNvSpPr>
            <a:spLocks noGrp="1"/>
          </p:cNvSpPr>
          <p:nvPr>
            <p:ph type="sldNum" sz="quarter" idx="12"/>
          </p:nvPr>
        </p:nvSpPr>
        <p:spPr/>
        <p:txBody>
          <a:bodyPr/>
          <a:lstStyle/>
          <a:p>
            <a:fld id="{E35DBD44-7697-4AC7-A5BA-679051CBA18C}" type="slidenum">
              <a:rPr lang="nl-BE" smtClean="0"/>
              <a:t>2</a:t>
            </a:fld>
            <a:endParaRPr lang="nl-BE"/>
          </a:p>
        </p:txBody>
      </p:sp>
    </p:spTree>
    <p:extLst>
      <p:ext uri="{BB962C8B-B14F-4D97-AF65-F5344CB8AC3E}">
        <p14:creationId xmlns:p14="http://schemas.microsoft.com/office/powerpoint/2010/main" val="1569924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590464"/>
          </a:xfrm>
        </p:spPr>
        <p:txBody>
          <a:bodyPr>
            <a:normAutofit/>
          </a:bodyPr>
          <a:lstStyle/>
          <a:p>
            <a:r>
              <a:rPr lang="nl-BE" sz="1800" dirty="0" smtClean="0"/>
              <a:t>Punt 13 van het akkoord - Duur van het akkoord</a:t>
            </a:r>
            <a:endParaRPr lang="nl-BE" sz="1800" dirty="0"/>
          </a:p>
        </p:txBody>
      </p:sp>
      <p:sp>
        <p:nvSpPr>
          <p:cNvPr id="3" name="Tijdelijke aanduiding voor inhoud 2"/>
          <p:cNvSpPr>
            <a:spLocks noGrp="1"/>
          </p:cNvSpPr>
          <p:nvPr>
            <p:ph idx="1"/>
          </p:nvPr>
        </p:nvSpPr>
        <p:spPr>
          <a:xfrm>
            <a:off x="838200" y="955590"/>
            <a:ext cx="8804564" cy="5221373"/>
          </a:xfrm>
        </p:spPr>
        <p:txBody>
          <a:bodyPr>
            <a:normAutofit/>
          </a:bodyPr>
          <a:lstStyle/>
          <a:p>
            <a:pPr marL="0" lvl="0" indent="0">
              <a:buNone/>
            </a:pPr>
            <a:r>
              <a:rPr lang="nl-NL" dirty="0" smtClean="0"/>
              <a:t>13.1.1. Dit </a:t>
            </a:r>
            <a:r>
              <a:rPr lang="nl-NL" dirty="0"/>
              <a:t>akkoord wordt gesloten voor een periode van twee jaar, namelijk van </a:t>
            </a:r>
            <a:r>
              <a:rPr lang="nl-BE" dirty="0"/>
              <a:t>1 </a:t>
            </a:r>
            <a:r>
              <a:rPr lang="nl-NL" dirty="0"/>
              <a:t>januari </a:t>
            </a:r>
            <a:r>
              <a:rPr lang="nl-BE" dirty="0"/>
              <a:t>2016 </a:t>
            </a:r>
            <a:r>
              <a:rPr lang="nl-NL" dirty="0"/>
              <a:t>tot en met </a:t>
            </a:r>
            <a:r>
              <a:rPr lang="nl-BE" dirty="0"/>
              <a:t>31 </a:t>
            </a:r>
            <a:r>
              <a:rPr lang="nl-NL" dirty="0"/>
              <a:t>december </a:t>
            </a:r>
            <a:r>
              <a:rPr lang="nl-BE" dirty="0"/>
              <a:t>2017.</a:t>
            </a:r>
          </a:p>
          <a:p>
            <a:pPr marL="0" lvl="0" indent="0">
              <a:buNone/>
            </a:pPr>
            <a:r>
              <a:rPr lang="nl-NL" dirty="0" smtClean="0"/>
              <a:t>13.1.2 Ontbinding </a:t>
            </a:r>
            <a:r>
              <a:rPr lang="nl-NL" dirty="0"/>
              <a:t>van rechtswege</a:t>
            </a:r>
            <a:endParaRPr lang="nl-BE" dirty="0"/>
          </a:p>
          <a:p>
            <a:pPr marL="0" indent="0">
              <a:buNone/>
            </a:pPr>
            <a:r>
              <a:rPr lang="nl-NL" dirty="0"/>
              <a:t>Het akkoord is van rechtswege ontbonden </a:t>
            </a:r>
            <a:r>
              <a:rPr lang="nl-BE" dirty="0"/>
              <a:t>30 </a:t>
            </a:r>
            <a:r>
              <a:rPr lang="nl-NL" dirty="0"/>
              <a:t>dagen nadat een van de volgende situaties ontstaat en overeenkomstig de voorwaarden van punt </a:t>
            </a:r>
            <a:r>
              <a:rPr lang="nl-BE" dirty="0"/>
              <a:t>13.15.4.</a:t>
            </a:r>
          </a:p>
          <a:p>
            <a:pPr marL="0" lvl="0" indent="0">
              <a:buNone/>
            </a:pPr>
            <a:r>
              <a:rPr lang="nl-NL" dirty="0" smtClean="0"/>
              <a:t>13.1.2.1.De </a:t>
            </a:r>
            <a:r>
              <a:rPr lang="nl-NL" dirty="0"/>
              <a:t>bekendmaking in het</a:t>
            </a:r>
            <a:r>
              <a:rPr lang="nl-NL" i="1" dirty="0"/>
              <a:t> Belgisch Staatsblad</a:t>
            </a:r>
            <a:r>
              <a:rPr lang="nl-NL" dirty="0"/>
              <a:t> van </a:t>
            </a:r>
            <a:r>
              <a:rPr lang="nl-NL" dirty="0">
                <a:solidFill>
                  <a:srgbClr val="FF0000"/>
                </a:solidFill>
              </a:rPr>
              <a:t>besparingsmaatregelen</a:t>
            </a:r>
            <a:r>
              <a:rPr lang="nl-NL" dirty="0"/>
              <a:t> die eenzijdig door de regering worden vastgesteld ten aanzien van het huidig begrotingskader, de besparingen en correctiemaatregelen vermeld in het akkoord uitgezonderd.</a:t>
            </a:r>
            <a:endParaRPr lang="nl-BE" dirty="0"/>
          </a:p>
          <a:p>
            <a:pPr marL="0" lvl="0" indent="0">
              <a:buNone/>
            </a:pPr>
            <a:r>
              <a:rPr lang="nl-NL" dirty="0" smtClean="0"/>
              <a:t>13.1.2.2. …</a:t>
            </a:r>
            <a:endParaRPr lang="nl-BE" dirty="0"/>
          </a:p>
          <a:p>
            <a:pPr marL="0" lvl="0" indent="0">
              <a:buNone/>
            </a:pPr>
            <a:r>
              <a:rPr lang="nl-NL" dirty="0" smtClean="0"/>
              <a:t>13.1.2.3. Een </a:t>
            </a:r>
            <a:r>
              <a:rPr lang="nl-NL" dirty="0"/>
              <a:t>representatieve organisatie die een ontbinding van rechtswege wenst in te roepen op basis van voornoemde situaties deelt dit mee aan de NCGZ binnen een termijn van </a:t>
            </a:r>
            <a:r>
              <a:rPr lang="nl-BE" dirty="0"/>
              <a:t>15 </a:t>
            </a:r>
            <a:r>
              <a:rPr lang="nl-NL" dirty="0"/>
              <a:t>dagen nadat zij een van voornoemde situaties vaststelt,</a:t>
            </a:r>
            <a:endParaRPr lang="nl-BE" dirty="0"/>
          </a:p>
          <a:p>
            <a:pPr marL="0" indent="0">
              <a:buNone/>
            </a:pPr>
            <a:r>
              <a:rPr lang="nl-BE" dirty="0"/>
              <a:t>13X2.5. </a:t>
            </a:r>
            <a:r>
              <a:rPr lang="nl-NL" dirty="0"/>
              <a:t>In dat geval roept de voorzitter van de NCGZ een vergadering bijeen, waarop de minister "wordt uitgenodigd.</a:t>
            </a:r>
            <a:endParaRPr lang="nl-BE" dirty="0"/>
          </a:p>
          <a:p>
            <a:endParaRPr lang="nl-BE" dirty="0"/>
          </a:p>
        </p:txBody>
      </p:sp>
      <p:sp>
        <p:nvSpPr>
          <p:cNvPr id="4" name="Tijdelijke aanduiding voor dianummer 3"/>
          <p:cNvSpPr>
            <a:spLocks noGrp="1"/>
          </p:cNvSpPr>
          <p:nvPr>
            <p:ph type="sldNum" sz="quarter" idx="12"/>
          </p:nvPr>
        </p:nvSpPr>
        <p:spPr/>
        <p:txBody>
          <a:bodyPr/>
          <a:lstStyle/>
          <a:p>
            <a:fld id="{E35DBD44-7697-4AC7-A5BA-679051CBA18C}" type="slidenum">
              <a:rPr lang="nl-BE" smtClean="0"/>
              <a:t>3</a:t>
            </a:fld>
            <a:endParaRPr lang="nl-BE"/>
          </a:p>
        </p:txBody>
      </p:sp>
    </p:spTree>
    <p:extLst>
      <p:ext uri="{BB962C8B-B14F-4D97-AF65-F5344CB8AC3E}">
        <p14:creationId xmlns:p14="http://schemas.microsoft.com/office/powerpoint/2010/main" val="3757098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460664"/>
          </a:xfrm>
        </p:spPr>
        <p:txBody>
          <a:bodyPr>
            <a:normAutofit/>
          </a:bodyPr>
          <a:lstStyle/>
          <a:p>
            <a:r>
              <a:rPr lang="nl-BE" sz="1800" dirty="0"/>
              <a:t>Punt 13 van het akkoord - Duur van het akkoord</a:t>
            </a:r>
          </a:p>
        </p:txBody>
      </p:sp>
      <p:sp>
        <p:nvSpPr>
          <p:cNvPr id="3" name="Tijdelijke aanduiding voor inhoud 2"/>
          <p:cNvSpPr>
            <a:spLocks noGrp="1"/>
          </p:cNvSpPr>
          <p:nvPr>
            <p:ph idx="1"/>
          </p:nvPr>
        </p:nvSpPr>
        <p:spPr>
          <a:xfrm>
            <a:off x="677334" y="1205345"/>
            <a:ext cx="8596668" cy="4836017"/>
          </a:xfrm>
        </p:spPr>
        <p:txBody>
          <a:bodyPr>
            <a:normAutofit lnSpcReduction="10000"/>
          </a:bodyPr>
          <a:lstStyle/>
          <a:p>
            <a:pPr marL="0" indent="0">
              <a:buNone/>
            </a:pPr>
            <a:r>
              <a:rPr lang="nl-BE" dirty="0"/>
              <a:t>13.1.2.6. </a:t>
            </a:r>
            <a:r>
              <a:rPr lang="nl-NL" dirty="0"/>
              <a:t>In voornoemde gevallen blijven de voordelen van het sociaal statuut gewaarborgd voor degenen die tot het akkoord waren toegetreden en die er zich toe verbinden de geldende tarieven toe te passen.</a:t>
            </a:r>
            <a:endParaRPr lang="nl-BE" dirty="0"/>
          </a:p>
          <a:p>
            <a:pPr marL="0" indent="0">
              <a:buNone/>
            </a:pPr>
            <a:r>
              <a:rPr lang="nl-BE" dirty="0"/>
              <a:t>13.2. </a:t>
            </a:r>
            <a:r>
              <a:rPr lang="nl-NL" dirty="0"/>
              <a:t>Opzegging door een partij of een arts</a:t>
            </a:r>
            <a:endParaRPr lang="nl-BE" dirty="0"/>
          </a:p>
          <a:p>
            <a:pPr marL="0" indent="0">
              <a:buNone/>
            </a:pPr>
            <a:r>
              <a:rPr lang="nl-NL" dirty="0"/>
              <a:t>Het akkoord kan worden opgezegd met een ter post aangetekende gemotiveerde brief, gericht aan de voorzitter van de NCGZ.</a:t>
            </a:r>
            <a:endParaRPr lang="nl-BE" dirty="0"/>
          </a:p>
          <a:p>
            <a:pPr marL="0" indent="0">
              <a:buNone/>
            </a:pPr>
            <a:r>
              <a:rPr lang="nl-BE" dirty="0"/>
              <a:t>13.2.1. </a:t>
            </a:r>
            <a:r>
              <a:rPr lang="nl-NL" dirty="0"/>
              <a:t>Het akkoord kan worden opgezegd door een van de partijen of door een arts, met een ter post aangetekende brief die aan de voorzitter van de NCGZ is gericht, binnen </a:t>
            </a:r>
            <a:r>
              <a:rPr lang="nl-BE" dirty="0"/>
              <a:t>30 </a:t>
            </a:r>
            <a:r>
              <a:rPr lang="nl-NL" dirty="0"/>
              <a:t>dagen na de bekendmaking in het</a:t>
            </a:r>
            <a:r>
              <a:rPr lang="nl-NL" i="1" dirty="0"/>
              <a:t> Belgisch Staatsblad</a:t>
            </a:r>
            <a:r>
              <a:rPr lang="nl-NL" dirty="0"/>
              <a:t> van wetgeving of reglementering </a:t>
            </a:r>
            <a:r>
              <a:rPr lang="nl-NL" u="sng" dirty="0"/>
              <a:t>die op eenzijdige wijze en zonder overleg</a:t>
            </a:r>
            <a:r>
              <a:rPr lang="nl-NL" dirty="0"/>
              <a:t> met de partijen het evenwicht van de rechten en plichten, voortvloeiend uit dit akkoord waartoe de arts is toegetreden, ernstig schaadt.</a:t>
            </a:r>
            <a:endParaRPr lang="nl-BE" dirty="0"/>
          </a:p>
          <a:p>
            <a:pPr marL="0" indent="0">
              <a:buNone/>
            </a:pPr>
            <a:r>
              <a:rPr lang="nl-BE" dirty="0"/>
              <a:t>13. </a:t>
            </a:r>
            <a:r>
              <a:rPr lang="nl-NL" dirty="0"/>
              <a:t>Het akkoord kan worden opgezegd met een ter post aangetekende gemotiveerde brief, gericht aan de voorzitter van de NCGZ </a:t>
            </a:r>
            <a:r>
              <a:rPr lang="nl-BE" dirty="0"/>
              <a:t>:</a:t>
            </a:r>
          </a:p>
          <a:p>
            <a:pPr marL="0" indent="0">
              <a:buNone/>
            </a:pPr>
            <a:r>
              <a:rPr lang="nl-BE" dirty="0"/>
              <a:t>13.2.2.1.</a:t>
            </a:r>
            <a:r>
              <a:rPr lang="nl-BE" i="1" dirty="0"/>
              <a:t> </a:t>
            </a:r>
            <a:r>
              <a:rPr lang="nl-NL" i="1" dirty="0"/>
              <a:t>vóór</a:t>
            </a:r>
            <a:r>
              <a:rPr lang="nl-NL" dirty="0"/>
              <a:t> </a:t>
            </a:r>
            <a:r>
              <a:rPr lang="nl-BE" dirty="0"/>
              <a:t>15 </a:t>
            </a:r>
            <a:r>
              <a:rPr lang="nl-NL" dirty="0"/>
              <a:t>december </a:t>
            </a:r>
            <a:r>
              <a:rPr lang="nl-BE" dirty="0"/>
              <a:t>2016 </a:t>
            </a:r>
            <a:r>
              <a:rPr lang="nl-NL" dirty="0"/>
              <a:t>door een individuele arts.</a:t>
            </a:r>
            <a:endParaRPr lang="nl-BE" dirty="0"/>
          </a:p>
          <a:p>
            <a:pPr marL="0" indent="0">
              <a:buNone/>
            </a:pPr>
            <a:r>
              <a:rPr lang="nl-NL" dirty="0"/>
              <a:t>Die opzegging is van toepassing vanaf </a:t>
            </a:r>
            <a:r>
              <a:rPr lang="nl-BE" dirty="0"/>
              <a:t>1 </a:t>
            </a:r>
            <a:r>
              <a:rPr lang="nl-NL" dirty="0"/>
              <a:t>januari </a:t>
            </a:r>
            <a:r>
              <a:rPr lang="nl-BE" dirty="0"/>
              <a:t>2017.</a:t>
            </a:r>
          </a:p>
          <a:p>
            <a:pPr marL="0" indent="0">
              <a:buNone/>
            </a:pPr>
            <a:endParaRPr lang="nl-BE" dirty="0"/>
          </a:p>
        </p:txBody>
      </p:sp>
      <p:sp>
        <p:nvSpPr>
          <p:cNvPr id="4" name="Tijdelijke aanduiding voor dianummer 3"/>
          <p:cNvSpPr>
            <a:spLocks noGrp="1"/>
          </p:cNvSpPr>
          <p:nvPr>
            <p:ph type="sldNum" sz="quarter" idx="12"/>
          </p:nvPr>
        </p:nvSpPr>
        <p:spPr/>
        <p:txBody>
          <a:bodyPr/>
          <a:lstStyle/>
          <a:p>
            <a:fld id="{E35DBD44-7697-4AC7-A5BA-679051CBA18C}" type="slidenum">
              <a:rPr lang="nl-BE" smtClean="0"/>
              <a:t>4</a:t>
            </a:fld>
            <a:endParaRPr lang="nl-BE"/>
          </a:p>
        </p:txBody>
      </p:sp>
    </p:spTree>
    <p:extLst>
      <p:ext uri="{BB962C8B-B14F-4D97-AF65-F5344CB8AC3E}">
        <p14:creationId xmlns:p14="http://schemas.microsoft.com/office/powerpoint/2010/main" val="4006408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599"/>
            <a:ext cx="8596668" cy="3650673"/>
          </a:xfrm>
        </p:spPr>
        <p:txBody>
          <a:bodyPr>
            <a:normAutofit/>
          </a:bodyPr>
          <a:lstStyle/>
          <a:p>
            <a:r>
              <a:rPr lang="nl-BE" b="1" dirty="0" smtClean="0"/>
              <a:t/>
            </a:r>
            <a:br>
              <a:rPr lang="nl-BE" b="1" dirty="0" smtClean="0"/>
            </a:br>
            <a:r>
              <a:rPr lang="nl-BE" b="1" dirty="0"/>
              <a:t/>
            </a:r>
            <a:br>
              <a:rPr lang="nl-BE" b="1" dirty="0"/>
            </a:br>
            <a:r>
              <a:rPr lang="nl-BE" b="1" dirty="0" smtClean="0"/>
              <a:t/>
            </a:r>
            <a:br>
              <a:rPr lang="nl-BE" b="1" dirty="0" smtClean="0"/>
            </a:br>
            <a:r>
              <a:rPr lang="nl-BE" b="1" dirty="0" smtClean="0"/>
              <a:t>U </a:t>
            </a:r>
            <a:r>
              <a:rPr lang="nl-BE" b="1" dirty="0"/>
              <a:t>kan </a:t>
            </a:r>
            <a:r>
              <a:rPr lang="nl-BE" b="1" dirty="0" smtClean="0"/>
              <a:t>4 verschillende motieven </a:t>
            </a:r>
            <a:r>
              <a:rPr lang="nl-BE" b="1" dirty="0"/>
              <a:t>inroepen tot </a:t>
            </a:r>
            <a:r>
              <a:rPr lang="nl-BE" b="1" dirty="0" err="1"/>
              <a:t>deconventionering</a:t>
            </a:r>
            <a:r>
              <a:rPr lang="nl-BE" dirty="0"/>
              <a:t/>
            </a:r>
            <a:br>
              <a:rPr lang="nl-BE" dirty="0"/>
            </a:br>
            <a:endParaRPr lang="nl-BE" dirty="0"/>
          </a:p>
        </p:txBody>
      </p:sp>
      <p:sp>
        <p:nvSpPr>
          <p:cNvPr id="3" name="Tijdelijke aanduiding voor dianummer 2"/>
          <p:cNvSpPr>
            <a:spLocks noGrp="1"/>
          </p:cNvSpPr>
          <p:nvPr>
            <p:ph type="sldNum" sz="quarter" idx="12"/>
          </p:nvPr>
        </p:nvSpPr>
        <p:spPr/>
        <p:txBody>
          <a:bodyPr/>
          <a:lstStyle/>
          <a:p>
            <a:fld id="{E35DBD44-7697-4AC7-A5BA-679051CBA18C}" type="slidenum">
              <a:rPr lang="nl-BE" smtClean="0"/>
              <a:t>5</a:t>
            </a:fld>
            <a:endParaRPr lang="nl-BE"/>
          </a:p>
        </p:txBody>
      </p:sp>
    </p:spTree>
    <p:extLst>
      <p:ext uri="{BB962C8B-B14F-4D97-AF65-F5344CB8AC3E}">
        <p14:creationId xmlns:p14="http://schemas.microsoft.com/office/powerpoint/2010/main" val="2619570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sz="2000" i="1" u="sng" dirty="0"/>
              <a:t>1. </a:t>
            </a:r>
            <a:r>
              <a:rPr lang="nl-BE" sz="2000" i="1" u="sng" dirty="0" smtClean="0"/>
              <a:t>Verlies van het sociaal statuut omwille van onvoldoende </a:t>
            </a:r>
            <a:r>
              <a:rPr lang="nl-BE" sz="2000" i="1" u="sng" dirty="0"/>
              <a:t>medische activiteit </a:t>
            </a:r>
            <a:r>
              <a:rPr lang="nl-BE" sz="2000" dirty="0"/>
              <a:t/>
            </a:r>
            <a:br>
              <a:rPr lang="nl-BE" sz="2000" dirty="0"/>
            </a:br>
            <a:endParaRPr lang="nl-BE" sz="2000" dirty="0"/>
          </a:p>
        </p:txBody>
      </p:sp>
      <p:sp>
        <p:nvSpPr>
          <p:cNvPr id="3" name="Tijdelijke aanduiding voor inhoud 2"/>
          <p:cNvSpPr>
            <a:spLocks noGrp="1"/>
          </p:cNvSpPr>
          <p:nvPr>
            <p:ph idx="1"/>
          </p:nvPr>
        </p:nvSpPr>
        <p:spPr/>
        <p:txBody>
          <a:bodyPr>
            <a:normAutofit fontScale="62500" lnSpcReduction="20000"/>
          </a:bodyPr>
          <a:lstStyle/>
          <a:p>
            <a:pPr marL="0" indent="0">
              <a:buNone/>
            </a:pPr>
            <a:r>
              <a:rPr lang="nl-BE" sz="2000" dirty="0" smtClean="0"/>
              <a:t>Ondanks </a:t>
            </a:r>
            <a:r>
              <a:rPr lang="nl-BE" sz="2000" dirty="0">
                <a:hlinkClick r:id="rId2"/>
              </a:rPr>
              <a:t>hardnekkig en twee jaar durend verzet vanwege de BVAS</a:t>
            </a:r>
            <a:r>
              <a:rPr lang="nl-BE" sz="2000" dirty="0"/>
              <a:t>, moet u vanaf 2017 aan een extra voorwaarde voldoen om in aanmerking te komen voor het RIZIV sociaal statuut. Had u op 1 januari 2015 vijf jaar of meer een RIZIV-nummer dat voorbehouden is voor de erkende huisarts of arts-specialist, dan moet u in 2015 een minimumbedrag aan verstrekkingen aangerekend hebben aan de verplichte ziekteverzekering. Dat minimumbedrag (=</a:t>
            </a:r>
            <a:r>
              <a:rPr lang="nl-BE" sz="2000" dirty="0" err="1"/>
              <a:t>activiteitsdrempel</a:t>
            </a:r>
            <a:r>
              <a:rPr lang="nl-BE" sz="2000" dirty="0"/>
              <a:t>) varieert per specialisme</a:t>
            </a:r>
            <a:r>
              <a:rPr lang="nl-BE" sz="2000" dirty="0" smtClean="0"/>
              <a:t>.</a:t>
            </a:r>
          </a:p>
          <a:p>
            <a:pPr marL="0" indent="0">
              <a:buNone/>
            </a:pPr>
            <a:r>
              <a:rPr lang="nl-BE" sz="2000" dirty="0" smtClean="0"/>
              <a:t>Indien </a:t>
            </a:r>
            <a:r>
              <a:rPr lang="nl-BE" sz="2000" dirty="0"/>
              <a:t>u voor het toepassingsjaar 2017 volledig of gedeeltelijk </a:t>
            </a:r>
            <a:r>
              <a:rPr lang="nl-BE" sz="2000" dirty="0" err="1"/>
              <a:t>geconventioneerd</a:t>
            </a:r>
            <a:r>
              <a:rPr lang="nl-BE" sz="2000" dirty="0"/>
              <a:t> bent, maar de </a:t>
            </a:r>
            <a:r>
              <a:rPr lang="nl-BE" sz="2000" dirty="0" err="1"/>
              <a:t>activiteitsdrempel</a:t>
            </a:r>
            <a:r>
              <a:rPr lang="nl-BE" sz="2000" dirty="0"/>
              <a:t> van uw specialisme niet bereikt in 2015, dan kan u in 2017 geen aanspraak meer maken op het sociaal statuut van € 4.790,23 resp. € 2.259,67. Volledig toegetreden artsen die de helft van de drempel bereiken, hebben nog recht op het verlaagde bedrag van de sociale voordelen, nl.€ 2.259,67. Bereikt u als volledig toegetreden arts ook deze verlaagde </a:t>
            </a:r>
            <a:r>
              <a:rPr lang="nl-BE" sz="2000" dirty="0" err="1"/>
              <a:t>activiteitsdrempel</a:t>
            </a:r>
            <a:r>
              <a:rPr lang="nl-BE" sz="2000" dirty="0"/>
              <a:t> niet, dan heeft u geen recht op een sociaal statuut. </a:t>
            </a:r>
          </a:p>
          <a:p>
            <a:pPr marL="0" indent="0">
              <a:buNone/>
            </a:pPr>
            <a:r>
              <a:rPr lang="nl-BE" sz="2000" dirty="0"/>
              <a:t>Bereikt u als (gedeeltelijk) toegetreden arts niet de (verlaagde) </a:t>
            </a:r>
            <a:r>
              <a:rPr lang="nl-BE" sz="2000" dirty="0" err="1"/>
              <a:t>activiteitsdrempels</a:t>
            </a:r>
            <a:r>
              <a:rPr lang="nl-BE" sz="2000" dirty="0"/>
              <a:t> van uw specialisme, dan heeft u er bijgevolg geen enkel financieel belang bij om tot het Nationaal Akkoord artsen-ziekenfondsen van 22.12.2015 toegetreden te blijven voor het jaar 2017. Het verlies van het sociaal statuut kan u opvangen door hogere honoraria te vragen dan deze opgenomen in het tarief. Hiervoor dient u zich te </a:t>
            </a:r>
            <a:r>
              <a:rPr lang="nl-BE" sz="2000" dirty="0" err="1"/>
              <a:t>deconventioneren</a:t>
            </a:r>
            <a:r>
              <a:rPr lang="nl-BE" sz="2000" dirty="0"/>
              <a:t>.</a:t>
            </a:r>
          </a:p>
          <a:p>
            <a:pPr marL="0" indent="0">
              <a:buNone/>
            </a:pPr>
            <a:r>
              <a:rPr lang="nl-BE" sz="2000" dirty="0"/>
              <a:t>Uw toetreding tot dit akkoord kan u nog tot</a:t>
            </a:r>
            <a:r>
              <a:rPr lang="nl-BE" sz="2000" b="1" dirty="0"/>
              <a:t> ten laatste woensdag 14 december 2016</a:t>
            </a:r>
            <a:r>
              <a:rPr lang="nl-BE" sz="2000" dirty="0"/>
              <a:t> </a:t>
            </a:r>
            <a:r>
              <a:rPr lang="nl-BE" sz="2000" b="1" dirty="0"/>
              <a:t>per aangetekende brief opzeggen</a:t>
            </a:r>
            <a:r>
              <a:rPr lang="nl-BE" sz="2000" dirty="0"/>
              <a:t> met vermelding van uw motief: </a:t>
            </a:r>
            <a:r>
              <a:rPr lang="nl-BE" sz="2000" b="1" i="1" dirty="0"/>
              <a:t>“Onvoldoende activiteit om recht te hebben op het RIZIV sociaal statuut”</a:t>
            </a:r>
            <a:endParaRPr lang="nl-BE" sz="2000" dirty="0"/>
          </a:p>
          <a:p>
            <a:pPr marL="0" indent="0">
              <a:buNone/>
            </a:pPr>
            <a:r>
              <a:rPr lang="nl-BE" sz="2000" dirty="0"/>
              <a:t> </a:t>
            </a:r>
          </a:p>
          <a:p>
            <a:pPr marL="0" indent="0">
              <a:buNone/>
            </a:pPr>
            <a:endParaRPr lang="nl-BE" sz="2000" dirty="0"/>
          </a:p>
        </p:txBody>
      </p:sp>
      <p:sp>
        <p:nvSpPr>
          <p:cNvPr id="4" name="Tijdelijke aanduiding voor dianummer 3"/>
          <p:cNvSpPr>
            <a:spLocks noGrp="1"/>
          </p:cNvSpPr>
          <p:nvPr>
            <p:ph type="sldNum" sz="quarter" idx="12"/>
          </p:nvPr>
        </p:nvSpPr>
        <p:spPr/>
        <p:txBody>
          <a:bodyPr/>
          <a:lstStyle/>
          <a:p>
            <a:fld id="{E35DBD44-7697-4AC7-A5BA-679051CBA18C}" type="slidenum">
              <a:rPr lang="nl-BE" smtClean="0"/>
              <a:t>6</a:t>
            </a:fld>
            <a:endParaRPr lang="nl-BE"/>
          </a:p>
        </p:txBody>
      </p:sp>
    </p:spTree>
    <p:extLst>
      <p:ext uri="{BB962C8B-B14F-4D97-AF65-F5344CB8AC3E}">
        <p14:creationId xmlns:p14="http://schemas.microsoft.com/office/powerpoint/2010/main" val="3728251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93518"/>
            <a:ext cx="8596668" cy="1215737"/>
          </a:xfrm>
        </p:spPr>
        <p:txBody>
          <a:bodyPr>
            <a:normAutofit/>
          </a:bodyPr>
          <a:lstStyle/>
          <a:p>
            <a:r>
              <a:rPr lang="nl-BE" sz="1800" dirty="0" err="1" smtClean="0"/>
              <a:t>Activiteitsdrempel</a:t>
            </a:r>
            <a:endParaRPr lang="nl-BE" sz="1800" dirty="0"/>
          </a:p>
        </p:txBody>
      </p:sp>
      <p:sp>
        <p:nvSpPr>
          <p:cNvPr id="3" name="Tijdelijke aanduiding voor inhoud 2"/>
          <p:cNvSpPr>
            <a:spLocks noGrp="1"/>
          </p:cNvSpPr>
          <p:nvPr>
            <p:ph idx="1"/>
          </p:nvPr>
        </p:nvSpPr>
        <p:spPr>
          <a:xfrm>
            <a:off x="677334" y="1776845"/>
            <a:ext cx="8596668" cy="4852555"/>
          </a:xfrm>
        </p:spPr>
        <p:txBody>
          <a:bodyPr/>
          <a:lstStyle/>
          <a:p>
            <a:pPr marL="0" indent="0">
              <a:buNone/>
            </a:pPr>
            <a:endParaRPr lang="nl-BE" b="1" i="1" dirty="0" smtClean="0"/>
          </a:p>
          <a:p>
            <a:r>
              <a:rPr lang="nl-BE" b="1" i="1" dirty="0" smtClean="0"/>
              <a:t>Als </a:t>
            </a:r>
            <a:r>
              <a:rPr lang="nl-BE" b="1" i="1" dirty="0"/>
              <a:t>u voor het toepassingsjaar 2017 volledig </a:t>
            </a:r>
            <a:r>
              <a:rPr lang="nl-BE" b="1" i="1" dirty="0" err="1"/>
              <a:t>geconventioneerd</a:t>
            </a:r>
            <a:r>
              <a:rPr lang="nl-BE" b="1" i="1" dirty="0"/>
              <a:t> bent</a:t>
            </a:r>
            <a:r>
              <a:rPr lang="nl-BE" dirty="0"/>
              <a:t>, moet u in de loop van 2015 de </a:t>
            </a:r>
            <a:r>
              <a:rPr lang="nl-BE" dirty="0" err="1"/>
              <a:t>activiteitsdrempel</a:t>
            </a:r>
            <a:r>
              <a:rPr lang="nl-BE" dirty="0"/>
              <a:t> hebben gehaald die in onderstaande tabel in de </a:t>
            </a:r>
            <a:r>
              <a:rPr lang="nl-BE" i="1" dirty="0"/>
              <a:t>linker kolom</a:t>
            </a:r>
            <a:r>
              <a:rPr lang="nl-BE" dirty="0"/>
              <a:t> staat om in 2017 te kunnen genieten van het sociaal statuut dat € 4.790,23 bedraagt</a:t>
            </a:r>
            <a:r>
              <a:rPr lang="nl-BE" dirty="0" smtClean="0"/>
              <a:t>.</a:t>
            </a:r>
          </a:p>
          <a:p>
            <a:r>
              <a:rPr lang="nl-BE" b="1" i="1" dirty="0" smtClean="0"/>
              <a:t>Als </a:t>
            </a:r>
            <a:r>
              <a:rPr lang="nl-BE" b="1" i="1" dirty="0"/>
              <a:t>u voor het toepassingsjaar 2017 gedeeltelijk </a:t>
            </a:r>
            <a:r>
              <a:rPr lang="nl-BE" b="1" i="1" dirty="0" err="1"/>
              <a:t>geconventioneerd</a:t>
            </a:r>
            <a:r>
              <a:rPr lang="nl-BE" b="1" i="1" dirty="0"/>
              <a:t> bent,</a:t>
            </a:r>
            <a:r>
              <a:rPr lang="nl-BE" dirty="0"/>
              <a:t> moet u in de loop van 2015 de </a:t>
            </a:r>
            <a:r>
              <a:rPr lang="nl-BE" dirty="0" err="1"/>
              <a:t>activiteitsdrempel</a:t>
            </a:r>
            <a:r>
              <a:rPr lang="nl-BE" dirty="0"/>
              <a:t> hebben gehaald die in onderstaande tabel in de </a:t>
            </a:r>
            <a:r>
              <a:rPr lang="nl-BE" i="1" dirty="0"/>
              <a:t>linker kolom</a:t>
            </a:r>
            <a:r>
              <a:rPr lang="nl-BE" dirty="0"/>
              <a:t> staat om te kunnen genieten in 2017 van het sociaal statuut dat € 2.259,67 bedraagt</a:t>
            </a:r>
            <a:r>
              <a:rPr lang="nl-BE" dirty="0" smtClean="0"/>
              <a:t>.</a:t>
            </a:r>
          </a:p>
          <a:p>
            <a:r>
              <a:rPr lang="nl-BE" b="1" i="1" dirty="0"/>
              <a:t>Als u voor het toepassingsjaar 2017 volledig </a:t>
            </a:r>
            <a:r>
              <a:rPr lang="nl-BE" b="1" i="1" dirty="0" err="1"/>
              <a:t>geconventioneerd</a:t>
            </a:r>
            <a:r>
              <a:rPr lang="nl-BE" b="1" i="1" dirty="0"/>
              <a:t> bent en voor uw activiteit in 2015 de </a:t>
            </a:r>
            <a:r>
              <a:rPr lang="nl-BE" b="1" i="1" dirty="0" err="1"/>
              <a:t>actitiveitsdrempel</a:t>
            </a:r>
            <a:r>
              <a:rPr lang="nl-BE" b="1" i="1" dirty="0"/>
              <a:t> niet haalt, maar wel de verlaagde </a:t>
            </a:r>
            <a:r>
              <a:rPr lang="nl-BE" b="1" i="1" dirty="0" err="1"/>
              <a:t>activiteitsdrempel</a:t>
            </a:r>
            <a:r>
              <a:rPr lang="nl-BE" b="1" i="1" dirty="0"/>
              <a:t> (rechter kolom</a:t>
            </a:r>
            <a:r>
              <a:rPr lang="nl-BE" u="sng" dirty="0"/>
              <a:t>)</a:t>
            </a:r>
            <a:r>
              <a:rPr lang="nl-BE" dirty="0"/>
              <a:t>, kunt u in 2017 genieten van het sociaal statuut dat € 2.259,67 bedraagt.</a:t>
            </a:r>
          </a:p>
          <a:p>
            <a:pPr marL="0" indent="0">
              <a:buNone/>
            </a:pPr>
            <a:r>
              <a:rPr lang="nl-BE" dirty="0"/>
              <a:t/>
            </a:r>
            <a:br>
              <a:rPr lang="nl-BE" dirty="0"/>
            </a:br>
            <a:endParaRPr lang="nl-BE" dirty="0"/>
          </a:p>
        </p:txBody>
      </p:sp>
      <p:sp>
        <p:nvSpPr>
          <p:cNvPr id="4" name="Tijdelijke aanduiding voor dianummer 3"/>
          <p:cNvSpPr>
            <a:spLocks noGrp="1"/>
          </p:cNvSpPr>
          <p:nvPr>
            <p:ph type="sldNum" sz="quarter" idx="12"/>
          </p:nvPr>
        </p:nvSpPr>
        <p:spPr/>
        <p:txBody>
          <a:bodyPr/>
          <a:lstStyle/>
          <a:p>
            <a:fld id="{E35DBD44-7697-4AC7-A5BA-679051CBA18C}" type="slidenum">
              <a:rPr lang="nl-BE" smtClean="0"/>
              <a:t>7</a:t>
            </a:fld>
            <a:endParaRPr lang="nl-BE"/>
          </a:p>
        </p:txBody>
      </p:sp>
    </p:spTree>
    <p:extLst>
      <p:ext uri="{BB962C8B-B14F-4D97-AF65-F5344CB8AC3E}">
        <p14:creationId xmlns:p14="http://schemas.microsoft.com/office/powerpoint/2010/main" val="4008525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155864"/>
            <a:ext cx="8596668" cy="488372"/>
          </a:xfrm>
        </p:spPr>
        <p:txBody>
          <a:bodyPr>
            <a:normAutofit/>
          </a:bodyPr>
          <a:lstStyle/>
          <a:p>
            <a:r>
              <a:rPr lang="nl-BE" sz="1800" dirty="0" err="1" smtClean="0"/>
              <a:t>Activiteitsdrempel</a:t>
            </a:r>
            <a:endParaRPr lang="nl-BE" sz="1800" dirty="0"/>
          </a:p>
        </p:txBody>
      </p:sp>
      <p:pic>
        <p:nvPicPr>
          <p:cNvPr id="5" name="Tijdelijke aanduiding voor inhoud 4" descr="Schermopname"/>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04009" y="457200"/>
            <a:ext cx="8073735" cy="6276109"/>
          </a:xfrm>
        </p:spPr>
      </p:pic>
      <p:sp>
        <p:nvSpPr>
          <p:cNvPr id="4" name="Tijdelijke aanduiding voor dianummer 3"/>
          <p:cNvSpPr>
            <a:spLocks noGrp="1"/>
          </p:cNvSpPr>
          <p:nvPr>
            <p:ph type="sldNum" sz="quarter" idx="12"/>
          </p:nvPr>
        </p:nvSpPr>
        <p:spPr/>
        <p:txBody>
          <a:bodyPr/>
          <a:lstStyle/>
          <a:p>
            <a:fld id="{E35DBD44-7697-4AC7-A5BA-679051CBA18C}" type="slidenum">
              <a:rPr lang="nl-BE" smtClean="0"/>
              <a:t>8</a:t>
            </a:fld>
            <a:endParaRPr lang="nl-BE"/>
          </a:p>
        </p:txBody>
      </p:sp>
    </p:spTree>
    <p:extLst>
      <p:ext uri="{BB962C8B-B14F-4D97-AF65-F5344CB8AC3E}">
        <p14:creationId xmlns:p14="http://schemas.microsoft.com/office/powerpoint/2010/main" val="35614564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sz="1800" i="1" u="sng" dirty="0"/>
              <a:t>2. U heeft uw wettelijk pensioen </a:t>
            </a:r>
            <a:r>
              <a:rPr lang="nl-BE" sz="1800" i="1" u="sng" dirty="0" smtClean="0"/>
              <a:t>opgenomen in 2016 en uw VAPZ werd uitbetaald of u gaat uw pensioen opnemen in 2017.</a:t>
            </a:r>
            <a:endParaRPr lang="nl-BE" sz="1800" dirty="0"/>
          </a:p>
        </p:txBody>
      </p:sp>
      <p:sp>
        <p:nvSpPr>
          <p:cNvPr id="3" name="Tijdelijke aanduiding voor inhoud 2"/>
          <p:cNvSpPr>
            <a:spLocks noGrp="1"/>
          </p:cNvSpPr>
          <p:nvPr>
            <p:ph idx="1"/>
          </p:nvPr>
        </p:nvSpPr>
        <p:spPr/>
        <p:txBody>
          <a:bodyPr>
            <a:normAutofit fontScale="85000" lnSpcReduction="20000"/>
          </a:bodyPr>
          <a:lstStyle/>
          <a:p>
            <a:pPr marL="0" indent="0">
              <a:buNone/>
            </a:pPr>
            <a:r>
              <a:rPr lang="nl-BE" sz="1800" dirty="0"/>
              <a:t>Heeft u uw wettelijk pensioen </a:t>
            </a:r>
            <a:r>
              <a:rPr lang="nl-BE" sz="1800" dirty="0" smtClean="0"/>
              <a:t>opgenomen na 1 jan 2016 en uw vrij aanvullend pensioen werd u uitbetaald,  </a:t>
            </a:r>
            <a:r>
              <a:rPr lang="nl-BE" sz="1800" dirty="0"/>
              <a:t>dan komt uw RIZIV-sociaal statuut ook in het gedrang zelfs al bent u nog actief en behaalt u de </a:t>
            </a:r>
            <a:r>
              <a:rPr lang="nl-BE" sz="1800" dirty="0" err="1">
                <a:hlinkClick r:id="rId2"/>
              </a:rPr>
              <a:t>minimumactiviteitsdrempels</a:t>
            </a:r>
            <a:r>
              <a:rPr lang="nl-BE" sz="1800" dirty="0" smtClean="0"/>
              <a:t>. </a:t>
            </a:r>
            <a:r>
              <a:rPr lang="nl-BE" sz="1800" dirty="0" err="1" smtClean="0"/>
              <a:t>Cfr</a:t>
            </a:r>
            <a:r>
              <a:rPr lang="nl-BE" sz="1800" dirty="0" smtClean="0"/>
              <a:t>. voor alle artsen die in de loop van 2017 hun pensioen opnemen. </a:t>
            </a:r>
            <a:endParaRPr lang="nl-BE" sz="1800" dirty="0"/>
          </a:p>
          <a:p>
            <a:pPr marL="0" indent="0">
              <a:buNone/>
            </a:pPr>
            <a:r>
              <a:rPr lang="nl-BE" sz="1800" dirty="0"/>
              <a:t>Een recente wetswijziging koppelt immers de berekening en uitbetaling van het aanvullend pensioen aan de opname van het wettelijk pensioen. Dit heeft voor de </a:t>
            </a:r>
            <a:r>
              <a:rPr lang="nl-BE" sz="1800" dirty="0" err="1"/>
              <a:t>geconventioneerde</a:t>
            </a:r>
            <a:r>
              <a:rPr lang="nl-BE" sz="1800" dirty="0"/>
              <a:t> artsen die genieten van een sociaal statuut voor gevolg dat zij – ofschoon zij in aanmerking komen voor het RIZIV voordeel – dit sociaal statuut na pensionering niet meer kunnen aanwenden voor een sociaal VAPZ. De BVAS heeft dit onbedoeld effect van de wetswijziging aangekaart bij de bevoegde minister van Pensioenen en een </a:t>
            </a:r>
            <a:r>
              <a:rPr lang="nl-BE" sz="1800" dirty="0" smtClean="0"/>
              <a:t>voorstel van wetswijziging </a:t>
            </a:r>
            <a:r>
              <a:rPr lang="nl-BE" sz="1800" dirty="0"/>
              <a:t>voorgelegd waarin gepleit wordt voor een uitzondering op deze koppeling van wettelijk en aanvullend pensioen voor wat betreft de RIZIV-voordelen. Tot op heden is deze probleemstelling niet opgelost en het ziet er niet naar uit dat deze uitzondering nog voor eind 2016 wordt in de pensioenwet wordt ingelast.</a:t>
            </a:r>
          </a:p>
          <a:p>
            <a:pPr marL="0" indent="0">
              <a:buNone/>
            </a:pPr>
            <a:r>
              <a:rPr lang="nl-BE" sz="1800" b="1" dirty="0"/>
              <a:t>Heeft u uw wettelijk pensioen opgenomen en werd uw VAPZ </a:t>
            </a:r>
            <a:r>
              <a:rPr lang="nl-BE" sz="1800" b="1" dirty="0" smtClean="0"/>
              <a:t>uitbetaald of bent u van plan om in 2017 op pensioen op te nemen, </a:t>
            </a:r>
            <a:r>
              <a:rPr lang="nl-BE" sz="1800" dirty="0" smtClean="0"/>
              <a:t>dan </a:t>
            </a:r>
            <a:r>
              <a:rPr lang="nl-BE" sz="1800" dirty="0"/>
              <a:t>heeft u in dit geval ook geen reden om binnen de tariefafspraken van het akkoord artsen – ziekenfondsen te blijven werken. Ook u kan nog tot </a:t>
            </a:r>
            <a:r>
              <a:rPr lang="nl-BE" sz="1800" b="1" dirty="0"/>
              <a:t>ten laatste woensdag 14 december 2016 per aangetekende brief </a:t>
            </a:r>
            <a:r>
              <a:rPr lang="nl-BE" sz="1800" dirty="0"/>
              <a:t>het akkoord voor het jaar 2017 opzeggen met vermelding van uw motief: </a:t>
            </a:r>
            <a:r>
              <a:rPr lang="nl-BE" sz="1800" b="1" i="1" dirty="0"/>
              <a:t>“Verlies sociaal statuut wegens opname pensioen”</a:t>
            </a:r>
            <a:endParaRPr lang="nl-BE" sz="1800" dirty="0"/>
          </a:p>
          <a:p>
            <a:pPr marL="0" indent="0">
              <a:buNone/>
            </a:pPr>
            <a:endParaRPr lang="nl-BE" sz="1800" dirty="0"/>
          </a:p>
        </p:txBody>
      </p:sp>
      <p:sp>
        <p:nvSpPr>
          <p:cNvPr id="4" name="Tijdelijke aanduiding voor dianummer 3"/>
          <p:cNvSpPr>
            <a:spLocks noGrp="1"/>
          </p:cNvSpPr>
          <p:nvPr>
            <p:ph type="sldNum" sz="quarter" idx="12"/>
          </p:nvPr>
        </p:nvSpPr>
        <p:spPr/>
        <p:txBody>
          <a:bodyPr/>
          <a:lstStyle/>
          <a:p>
            <a:fld id="{E35DBD44-7697-4AC7-A5BA-679051CBA18C}" type="slidenum">
              <a:rPr lang="nl-BE" smtClean="0"/>
              <a:t>9</a:t>
            </a:fld>
            <a:endParaRPr lang="nl-BE"/>
          </a:p>
        </p:txBody>
      </p:sp>
    </p:spTree>
    <p:extLst>
      <p:ext uri="{BB962C8B-B14F-4D97-AF65-F5344CB8AC3E}">
        <p14:creationId xmlns:p14="http://schemas.microsoft.com/office/powerpoint/2010/main" val="107187665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319</TotalTime>
  <Words>1568</Words>
  <Application>Microsoft Office PowerPoint</Application>
  <PresentationFormat>Breedbeeld</PresentationFormat>
  <Paragraphs>77</Paragraphs>
  <Slides>13</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13</vt:i4>
      </vt:variant>
    </vt:vector>
  </HeadingPairs>
  <TitlesOfParts>
    <vt:vector size="18" baseType="lpstr">
      <vt:lpstr>Arial</vt:lpstr>
      <vt:lpstr>Calibri</vt:lpstr>
      <vt:lpstr>Trebuchet MS</vt:lpstr>
      <vt:lpstr>Wingdings 3</vt:lpstr>
      <vt:lpstr>Facet</vt:lpstr>
      <vt:lpstr>DECONVENTIONERING  Akkoord 2016 – 2017   Algemeen Stedelijk Ziekenhuis Aalst 12 december 2016</vt:lpstr>
      <vt:lpstr>PowerPoint-presentatie</vt:lpstr>
      <vt:lpstr>Punt 13 van het akkoord - Duur van het akkoord</vt:lpstr>
      <vt:lpstr>Punt 13 van het akkoord - Duur van het akkoord</vt:lpstr>
      <vt:lpstr>   U kan 4 verschillende motieven inroepen tot deconventionering </vt:lpstr>
      <vt:lpstr>1. Verlies van het sociaal statuut omwille van onvoldoende medische activiteit  </vt:lpstr>
      <vt:lpstr>Activiteitsdrempel</vt:lpstr>
      <vt:lpstr>Activiteitsdrempel</vt:lpstr>
      <vt:lpstr>2. U heeft uw wettelijk pensioen opgenomen in 2016 en uw VAPZ werd uitbetaald of u gaat uw pensioen opnemen in 2017.</vt:lpstr>
      <vt:lpstr>3. U weigert het verlies van de index te aanvaarden </vt:lpstr>
      <vt:lpstr>4. U weigert de besparingsmaatregelen die ingevoerd worden vanaf 01.01.2017  </vt:lpstr>
      <vt:lpstr>PowerPoint-presentatie</vt:lpstr>
      <vt:lpstr>Voor meer informatie of vragen:  www.vaskor.be info@vaskor.be 056 21 05 08   BEDANKT VOOR UW AANDACHT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INDIVIDUELE DECONVENTIONERING</dc:title>
  <dc:creator>Veerle Van Ammel</dc:creator>
  <cp:lastModifiedBy>Veerle Van Ammel</cp:lastModifiedBy>
  <cp:revision>26</cp:revision>
  <cp:lastPrinted>2016-12-12T16:16:26Z</cp:lastPrinted>
  <dcterms:created xsi:type="dcterms:W3CDTF">2016-12-09T10:40:56Z</dcterms:created>
  <dcterms:modified xsi:type="dcterms:W3CDTF">2016-12-13T08:07:36Z</dcterms:modified>
</cp:coreProperties>
</file>